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59" r:id="rId4"/>
    <p:sldId id="267" r:id="rId5"/>
    <p:sldId id="280" r:id="rId6"/>
    <p:sldId id="261" r:id="rId7"/>
    <p:sldId id="281" r:id="rId8"/>
    <p:sldId id="260" r:id="rId9"/>
    <p:sldId id="262" r:id="rId10"/>
    <p:sldId id="263" r:id="rId11"/>
    <p:sldId id="264" r:id="rId12"/>
    <p:sldId id="265" r:id="rId13"/>
    <p:sldId id="266" r:id="rId14"/>
    <p:sldId id="270" r:id="rId15"/>
    <p:sldId id="275" r:id="rId16"/>
    <p:sldId id="284" r:id="rId17"/>
    <p:sldId id="271" r:id="rId18"/>
    <p:sldId id="272" r:id="rId19"/>
    <p:sldId id="273" r:id="rId20"/>
    <p:sldId id="274" r:id="rId21"/>
    <p:sldId id="282" r:id="rId22"/>
    <p:sldId id="283" r:id="rId23"/>
    <p:sldId id="278" r:id="rId24"/>
    <p:sldId id="285" r:id="rId25"/>
    <p:sldId id="276" r:id="rId26"/>
    <p:sldId id="279" r:id="rId27"/>
    <p:sldId id="268" r:id="rId28"/>
    <p:sldId id="286" r:id="rId29"/>
    <p:sldId id="287" r:id="rId30"/>
    <p:sldId id="291" r:id="rId31"/>
    <p:sldId id="292" r:id="rId32"/>
    <p:sldId id="293" r:id="rId33"/>
    <p:sldId id="294" r:id="rId34"/>
    <p:sldId id="288" r:id="rId35"/>
    <p:sldId id="289" r:id="rId36"/>
    <p:sldId id="290" r:id="rId37"/>
    <p:sldId id="295" r:id="rId38"/>
    <p:sldId id="296" r:id="rId39"/>
    <p:sldId id="300" r:id="rId40"/>
    <p:sldId id="301" r:id="rId41"/>
    <p:sldId id="302" r:id="rId42"/>
    <p:sldId id="303" r:id="rId43"/>
    <p:sldId id="304" r:id="rId44"/>
    <p:sldId id="305" r:id="rId45"/>
    <p:sldId id="297" r:id="rId46"/>
    <p:sldId id="325" r:id="rId47"/>
    <p:sldId id="298" r:id="rId48"/>
    <p:sldId id="299" r:id="rId49"/>
    <p:sldId id="332" r:id="rId50"/>
    <p:sldId id="331" r:id="rId51"/>
    <p:sldId id="269" r:id="rId52"/>
    <p:sldId id="306" r:id="rId53"/>
    <p:sldId id="307" r:id="rId54"/>
    <p:sldId id="335" r:id="rId55"/>
    <p:sldId id="336" r:id="rId56"/>
    <p:sldId id="308" r:id="rId57"/>
    <p:sldId id="309" r:id="rId58"/>
    <p:sldId id="311" r:id="rId59"/>
    <p:sldId id="312" r:id="rId60"/>
    <p:sldId id="333" r:id="rId61"/>
    <p:sldId id="334" r:id="rId62"/>
    <p:sldId id="313" r:id="rId63"/>
    <p:sldId id="314" r:id="rId64"/>
    <p:sldId id="315" r:id="rId65"/>
    <p:sldId id="310" r:id="rId66"/>
    <p:sldId id="316" r:id="rId67"/>
    <p:sldId id="318" r:id="rId68"/>
    <p:sldId id="319" r:id="rId69"/>
    <p:sldId id="320" r:id="rId70"/>
    <p:sldId id="322" r:id="rId71"/>
    <p:sldId id="321" r:id="rId72"/>
    <p:sldId id="323" r:id="rId73"/>
    <p:sldId id="326" r:id="rId74"/>
    <p:sldId id="327" r:id="rId75"/>
    <p:sldId id="324" r:id="rId76"/>
    <p:sldId id="328" r:id="rId77"/>
    <p:sldId id="329" r:id="rId78"/>
    <p:sldId id="330" r:id="rId79"/>
    <p:sldId id="338" r:id="rId80"/>
    <p:sldId id="339" r:id="rId81"/>
    <p:sldId id="340" r:id="rId82"/>
    <p:sldId id="342" r:id="rId83"/>
    <p:sldId id="343" r:id="rId84"/>
    <p:sldId id="344" r:id="rId85"/>
    <p:sldId id="345" r:id="rId86"/>
    <p:sldId id="346" r:id="rId87"/>
    <p:sldId id="347" r:id="rId88"/>
    <p:sldId id="348" r:id="rId89"/>
    <p:sldId id="349" r:id="rId90"/>
    <p:sldId id="350" r:id="rId91"/>
    <p:sldId id="362" r:id="rId92"/>
    <p:sldId id="363" r:id="rId93"/>
    <p:sldId id="364" r:id="rId94"/>
    <p:sldId id="351" r:id="rId95"/>
    <p:sldId id="353" r:id="rId96"/>
    <p:sldId id="354" r:id="rId97"/>
    <p:sldId id="355" r:id="rId98"/>
    <p:sldId id="365" r:id="rId99"/>
    <p:sldId id="356" r:id="rId100"/>
    <p:sldId id="357" r:id="rId101"/>
    <p:sldId id="358" r:id="rId102"/>
    <p:sldId id="359" r:id="rId103"/>
    <p:sldId id="366" r:id="rId104"/>
    <p:sldId id="360" r:id="rId105"/>
    <p:sldId id="352"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23"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ABAB-C8A9-FB99-C2E4-C7C58F0409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5A62E2-19AB-073F-947E-3F24EB6DD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E93743-DF14-26EB-C30D-6A02B9246540}"/>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852CEEEC-9F1D-3B95-2636-5C94E0548A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B1A57C-B8F4-A9AC-C16D-E7DE13063F0B}"/>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972920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1B03-F187-2692-3E18-C910E66A08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EA3960-18C6-9CC5-A48D-43F57D2C7B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B6A477-B45D-4F53-665B-511894E898E1}"/>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78CFF32F-9260-4300-E028-8F6ACFDED1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66701E-D0B7-3A06-CFB1-6AE0C840071F}"/>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03364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D7C450-2EC6-2432-D39A-B4555F654A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39BA0A-8D58-597D-6466-CBA7CF5898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CB8D63-CD5D-1C18-6944-EB59A0DDC065}"/>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C69CA276-7B6C-D4E1-FEC4-847DFBA80C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0D42C0-E7F9-1946-1BAE-0F0376F34D6C}"/>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41475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544E-CBC6-B7C1-D418-E515E39FC0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7CB119-E192-A1BF-CF62-103D33D011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93054-EF2C-548E-A53F-FE880B394EFC}"/>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3804E383-10E7-AB8E-CA1B-72EAF11B80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D9692-168B-8AD5-5919-DA79A2C18755}"/>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15462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4C73-0813-06E1-2890-2F1D287143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BFAD01-5514-2122-D50C-8EE342E09A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7D869D-5D86-A4B8-C087-2A054B0DB822}"/>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21F0FCA2-AC97-A43E-6B26-9AB4F55916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95D53D-B6BE-1774-3BB1-AE28E6E1A33D}"/>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405833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6320-D0EE-FFE8-EF13-A13D81236A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4D8843-5822-876E-A228-5EF2E43B7A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44069D-EC81-1BCC-49A4-37301CC21D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B8B023-B155-4C52-05E4-5DF1798B5507}"/>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6" name="Footer Placeholder 5">
            <a:extLst>
              <a:ext uri="{FF2B5EF4-FFF2-40B4-BE49-F238E27FC236}">
                <a16:creationId xmlns:a16="http://schemas.microsoft.com/office/drawing/2014/main" id="{593B839B-276C-9294-2BC6-DBA343917A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7F1B9C-4462-A049-959B-4D007745CE27}"/>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123293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263B-6D28-98A4-DC1C-0E5B5F151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AA6B19-8F9A-4598-5637-EAEC06194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61956C-A447-D354-9692-7DD0420E1D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D75283-DA25-75E1-F554-3E9FF0811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18B96-ECC1-1B76-13A8-5977336078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76A5BB-C648-2B1E-2BA5-69C53B524EB5}"/>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8" name="Footer Placeholder 7">
            <a:extLst>
              <a:ext uri="{FF2B5EF4-FFF2-40B4-BE49-F238E27FC236}">
                <a16:creationId xmlns:a16="http://schemas.microsoft.com/office/drawing/2014/main" id="{D34B95FC-9D72-BDBE-7430-839F4BF7751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0BE8757-8F3E-AEA1-6934-F1667749DD50}"/>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1820632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0D1D-8401-8480-4D6F-C9EED1B4F0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DFA67A-8EC5-F5A4-E1E1-FF4379F0C2D6}"/>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4" name="Footer Placeholder 3">
            <a:extLst>
              <a:ext uri="{FF2B5EF4-FFF2-40B4-BE49-F238E27FC236}">
                <a16:creationId xmlns:a16="http://schemas.microsoft.com/office/drawing/2014/main" id="{168A60F6-6D54-3B6F-A8AD-7C94F79920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1F32E9-A7FB-7238-0B17-2DB0536DFE20}"/>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2785616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EFB332-E865-E4C0-EB50-BAC8D7E82C4C}"/>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3" name="Footer Placeholder 2">
            <a:extLst>
              <a:ext uri="{FF2B5EF4-FFF2-40B4-BE49-F238E27FC236}">
                <a16:creationId xmlns:a16="http://schemas.microsoft.com/office/drawing/2014/main" id="{4C553CAB-B898-5861-21C9-FBFA0E80CB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EC01BA-D7EC-74DC-B0FE-26F8E57EAEB7}"/>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709022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6911-CCF6-A393-6B08-228B2BB96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95284D-E34A-4CD8-5A48-997CFE1F8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F4B65FF-CFC4-EA76-C320-6D4CB1AA8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4D2E7-EA80-D342-FFDD-A8E85B9CDD04}"/>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6" name="Footer Placeholder 5">
            <a:extLst>
              <a:ext uri="{FF2B5EF4-FFF2-40B4-BE49-F238E27FC236}">
                <a16:creationId xmlns:a16="http://schemas.microsoft.com/office/drawing/2014/main" id="{38DD97B0-A97B-7FC1-710A-A50D7E4481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06D141-6BE0-CD70-13BB-8A371ECE91B7}"/>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352594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A548-E0B2-E334-30DC-97C428586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C87518-579C-EC1D-979C-CA8F2C12D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BFBC59-42BE-BF93-58F3-1E4B78080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F24BA-A8AD-9BAF-D4A2-0BAEDA5F96C1}"/>
              </a:ext>
            </a:extLst>
          </p:cNvPr>
          <p:cNvSpPr>
            <a:spLocks noGrp="1"/>
          </p:cNvSpPr>
          <p:nvPr>
            <p:ph type="dt" sz="half" idx="10"/>
          </p:nvPr>
        </p:nvSpPr>
        <p:spPr/>
        <p:txBody>
          <a:bodyPr/>
          <a:lstStyle/>
          <a:p>
            <a:fld id="{BCCA3257-7F61-4A91-94AA-0F1D7E1766E5}" type="datetimeFigureOut">
              <a:rPr lang="en-IN" smtClean="0"/>
              <a:t>24-10-2024</a:t>
            </a:fld>
            <a:endParaRPr lang="en-IN"/>
          </a:p>
        </p:txBody>
      </p:sp>
      <p:sp>
        <p:nvSpPr>
          <p:cNvPr id="6" name="Footer Placeholder 5">
            <a:extLst>
              <a:ext uri="{FF2B5EF4-FFF2-40B4-BE49-F238E27FC236}">
                <a16:creationId xmlns:a16="http://schemas.microsoft.com/office/drawing/2014/main" id="{78CD7026-F28A-4ED2-ED74-A781C55686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3EDA0E-15DB-487D-AC4E-AF7C196C6664}"/>
              </a:ext>
            </a:extLst>
          </p:cNvPr>
          <p:cNvSpPr>
            <a:spLocks noGrp="1"/>
          </p:cNvSpPr>
          <p:nvPr>
            <p:ph type="sldNum" sz="quarter" idx="12"/>
          </p:nvPr>
        </p:nvSpPr>
        <p:spPr/>
        <p:txBody>
          <a:bodyPr/>
          <a:lstStyle/>
          <a:p>
            <a:fld id="{8457993A-B27A-4BC9-B609-055FAC5692A8}" type="slidenum">
              <a:rPr lang="en-IN" smtClean="0"/>
              <a:t>‹#›</a:t>
            </a:fld>
            <a:endParaRPr lang="en-IN"/>
          </a:p>
        </p:txBody>
      </p:sp>
    </p:spTree>
    <p:extLst>
      <p:ext uri="{BB962C8B-B14F-4D97-AF65-F5344CB8AC3E}">
        <p14:creationId xmlns:p14="http://schemas.microsoft.com/office/powerpoint/2010/main" val="260978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9CAE09-631B-0FB2-A8FA-C35514BB03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BEA4A8-3ECB-6F11-5112-60B409EC8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2AA34C-5276-84A8-E097-ADD797761B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CA3257-7F61-4A91-94AA-0F1D7E1766E5}" type="datetimeFigureOut">
              <a:rPr lang="en-IN" smtClean="0"/>
              <a:t>24-10-2024</a:t>
            </a:fld>
            <a:endParaRPr lang="en-IN"/>
          </a:p>
        </p:txBody>
      </p:sp>
      <p:sp>
        <p:nvSpPr>
          <p:cNvPr id="5" name="Footer Placeholder 4">
            <a:extLst>
              <a:ext uri="{FF2B5EF4-FFF2-40B4-BE49-F238E27FC236}">
                <a16:creationId xmlns:a16="http://schemas.microsoft.com/office/drawing/2014/main" id="{C65B3EEB-E0D7-F984-1E0E-7A37FC32F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0AD40-2AB4-5096-86AC-C5B5613E79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7993A-B27A-4BC9-B609-055FAC5692A8}" type="slidenum">
              <a:rPr lang="en-IN" smtClean="0"/>
              <a:t>‹#›</a:t>
            </a:fld>
            <a:endParaRPr lang="en-IN"/>
          </a:p>
        </p:txBody>
      </p:sp>
    </p:spTree>
    <p:extLst>
      <p:ext uri="{BB962C8B-B14F-4D97-AF65-F5344CB8AC3E}">
        <p14:creationId xmlns:p14="http://schemas.microsoft.com/office/powerpoint/2010/main" val="210421884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eeksforgeeks.org/problems/minimum-cost-of-ropes-1587115620/1"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naukri.com/code360/library/introduction-of-time-complexit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leetcode.com/tag/heap-priority-queu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eeksforgeeks.org/introduction-to-heap-data-structure-and-algorithm-tutorial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introduction-to-disjoint-set-data-structure-or-union-find-algorithm/" TargetMode="External"/><Relationship Id="rId2" Type="http://schemas.openxmlformats.org/officeDocument/2006/relationships/hyperlink" Target="https://www.youtube.com/watch?v=3gbO7FDYNFQ" TargetMode="External"/><Relationship Id="rId1" Type="http://schemas.openxmlformats.org/officeDocument/2006/relationships/slideLayout" Target="../slideLayouts/slideLayout2.xml"/><Relationship Id="rId4" Type="http://schemas.openxmlformats.org/officeDocument/2006/relationships/hyperlink" Target="https://www.geeksforgeeks.org/problems/union-find/1"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ayW5B2W9hfo" TargetMode="External"/><Relationship Id="rId2" Type="http://schemas.openxmlformats.org/officeDocument/2006/relationships/hyperlink" Target="https://www.hackerearth.com/practice/notes/disjoint-set-union-union-find/" TargetMode="External"/><Relationship Id="rId1" Type="http://schemas.openxmlformats.org/officeDocument/2006/relationships/slideLayout" Target="../slideLayouts/slideLayout2.xml"/><Relationship Id="rId4" Type="http://schemas.openxmlformats.org/officeDocument/2006/relationships/hyperlink" Target="https://www.geeksforgeeks.org/problems/disjoint-set-union-find/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types-of-binary-tre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queue-data-structure/" TargetMode="External"/><Relationship Id="rId2" Type="http://schemas.openxmlformats.org/officeDocument/2006/relationships/hyperlink" Target="https://www.geeksforgeeks.org/level-order-tree-traversal/" TargetMode="External"/><Relationship Id="rId1" Type="http://schemas.openxmlformats.org/officeDocument/2006/relationships/slideLayout" Target="../slideLayouts/slideLayout2.xml"/><Relationship Id="rId5" Type="http://schemas.openxmlformats.org/officeDocument/2006/relationships/hyperlink" Target="https://www.geeksforgeeks.org/insertion-in-a-binary-tree-in-level-order/" TargetMode="Externa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geeksforgeeks.org/binary-search-tree-set-2-delet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geeksforgeeks.org/threaded-binary-tre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construct-tree-from-given-inorder-and-preorder-traversal/" TargetMode="External"/><Relationship Id="rId2" Type="http://schemas.openxmlformats.org/officeDocument/2006/relationships/hyperlink" Target="https://www.geeksforgeeks.org/preorder-from-inorder-and-postorder-traversals/" TargetMode="External"/><Relationship Id="rId1" Type="http://schemas.openxmlformats.org/officeDocument/2006/relationships/slideLayout" Target="../slideLayouts/slideLayout2.xml"/><Relationship Id="rId4" Type="http://schemas.openxmlformats.org/officeDocument/2006/relationships/hyperlink" Target="https://www.geeksforgeeks.org/problems/postorder-traversal/1?itm_source=geeksforgeeks&amp;itm_medium=article&amp;itm_campaign=practice_car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level-order-tree-travers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geeksforgeeks.org/diameter-of-a-binary-tree/"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populate-inorder-successor-for-all-nodes/"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hyperlink" Target="https://www.geeksforgeeks.org/inorder-succesor-node-binary-tre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geeksforgeeks.org/find-n-th-node-inorder-traversa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mUGFMHBvA50" TargetMode="External"/><Relationship Id="rId2" Type="http://schemas.openxmlformats.org/officeDocument/2006/relationships/hyperlink" Target="https://www.geeksforgeeks.org/level-order-traversal-in-spiral-form/" TargetMode="External"/><Relationship Id="rId1" Type="http://schemas.openxmlformats.org/officeDocument/2006/relationships/slideLayout" Target="../slideLayouts/slideLayout2.xml"/><Relationship Id="rId4" Type="http://schemas.openxmlformats.org/officeDocument/2006/relationships/hyperlink" Target="https://www.geeksforgeeks.org/problems/level-order-traversal-in-spiral-form/1"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hyperlink" Target="https://leetcode.com/problems/lowest-common-ancestor-of-a-binary-tree/descript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2" Type="http://schemas.openxmlformats.org/officeDocument/2006/relationships/hyperlink" Target="https://www.geeksforgeeks.org/problems/bfs-traversal-of-graph/1?itm_source=geeksforgeeks&amp;itm_medium=article&amp;itm_campaign=practice_car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geeksforgeeks.org/tree-traversals-inorder-preorder-and-postorder/"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geeksforgeeks.org/eulerian-path-undirected-graph/"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lstStyle/>
          <a:p>
            <a:r>
              <a:rPr lang="en-IN" dirty="0"/>
              <a:t>Unit I</a:t>
            </a:r>
            <a:br>
              <a:rPr lang="en-IN" dirty="0"/>
            </a:br>
            <a:r>
              <a:rPr lang="en-IN" dirty="0"/>
              <a:t>[Heaps (Priority Queues) ]</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3880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D620-1864-2372-E0FA-06E11407B0D7}"/>
              </a:ext>
            </a:extLst>
          </p:cNvPr>
          <p:cNvSpPr>
            <a:spLocks noGrp="1"/>
          </p:cNvSpPr>
          <p:nvPr>
            <p:ph type="title"/>
          </p:nvPr>
        </p:nvSpPr>
        <p:spPr/>
        <p:txBody>
          <a:bodyPr/>
          <a:lstStyle/>
          <a:p>
            <a:r>
              <a:rPr lang="en-US" dirty="0"/>
              <a:t>Connect n ropes with minimum cost</a:t>
            </a:r>
            <a:endParaRPr lang="en-IN" dirty="0"/>
          </a:p>
        </p:txBody>
      </p:sp>
      <p:sp>
        <p:nvSpPr>
          <p:cNvPr id="3" name="Content Placeholder 2">
            <a:extLst>
              <a:ext uri="{FF2B5EF4-FFF2-40B4-BE49-F238E27FC236}">
                <a16:creationId xmlns:a16="http://schemas.microsoft.com/office/drawing/2014/main" id="{3CA49F3B-B2D4-BA31-EF0A-2D55B2DD94EE}"/>
              </a:ext>
            </a:extLst>
          </p:cNvPr>
          <p:cNvSpPr>
            <a:spLocks noGrp="1"/>
          </p:cNvSpPr>
          <p:nvPr>
            <p:ph idx="1"/>
          </p:nvPr>
        </p:nvSpPr>
        <p:spPr>
          <a:xfrm>
            <a:off x="838200" y="1956871"/>
            <a:ext cx="10515600" cy="4351338"/>
          </a:xfrm>
        </p:spPr>
        <p:txBody>
          <a:bodyPr>
            <a:normAutofit/>
          </a:bodyPr>
          <a:lstStyle/>
          <a:p>
            <a:pPr algn="just"/>
            <a:r>
              <a:rPr lang="en-US" dirty="0"/>
              <a:t>You have been given 'N' ropes of different lengths, we need to connect these ropes into one rope. </a:t>
            </a:r>
          </a:p>
          <a:p>
            <a:pPr algn="just"/>
            <a:r>
              <a:rPr lang="en-US" dirty="0"/>
              <a:t>The cost to connect two ropes is equal to sum of their lengths. We need to connect the ropes with minimum cost.</a:t>
            </a:r>
          </a:p>
          <a:p>
            <a:pPr marL="0" indent="0">
              <a:buNone/>
            </a:pPr>
            <a:r>
              <a:rPr lang="en-US" dirty="0"/>
              <a:t>		</a:t>
            </a:r>
            <a:r>
              <a:rPr lang="en-US" sz="2000" dirty="0"/>
              <a:t>		ROPES:   4, 3, 2, 6</a:t>
            </a:r>
          </a:p>
          <a:p>
            <a:r>
              <a:rPr lang="en-US" sz="2000" dirty="0"/>
              <a:t>Explanation:</a:t>
            </a:r>
          </a:p>
          <a:p>
            <a:r>
              <a:rPr lang="en-US" sz="2000" dirty="0"/>
              <a:t>1) connect ropes of lengths 2 and 3 </a:t>
            </a:r>
            <a:r>
              <a:rPr lang="en-US" sz="2000" dirty="0">
                <a:sym typeface="Wingdings" panose="05000000000000000000" pitchFamily="2" charset="2"/>
              </a:rPr>
              <a:t>  4 ,5, 6 		[Cost:5]</a:t>
            </a:r>
            <a:endParaRPr lang="en-US" sz="2000" dirty="0"/>
          </a:p>
          <a:p>
            <a:r>
              <a:rPr lang="en-US" sz="2000" dirty="0"/>
              <a:t>2) Now connect ropes of lengths 4 and 5</a:t>
            </a:r>
            <a:r>
              <a:rPr lang="en-US" sz="2000" dirty="0">
                <a:sym typeface="Wingdings" panose="05000000000000000000" pitchFamily="2" charset="2"/>
              </a:rPr>
              <a:t> 9, 6		[Cost:5+9]</a:t>
            </a:r>
            <a:endParaRPr lang="en-US" sz="2000" dirty="0"/>
          </a:p>
          <a:p>
            <a:r>
              <a:rPr lang="en-US" sz="2000" dirty="0"/>
              <a:t>3) Finally, we connect the remaining two ropes </a:t>
            </a:r>
            <a:r>
              <a:rPr lang="en-US" sz="2000" dirty="0">
                <a:sym typeface="Wingdings" panose="05000000000000000000" pitchFamily="2" charset="2"/>
              </a:rPr>
              <a:t> 15	[Cost:5+9+15] = 29 </a:t>
            </a:r>
          </a:p>
          <a:p>
            <a:pPr marL="0" indent="0">
              <a:buNone/>
            </a:pPr>
            <a:r>
              <a:rPr lang="en-US" sz="2000" dirty="0">
                <a:sym typeface="Wingdings" panose="05000000000000000000" pitchFamily="2" charset="2"/>
              </a:rPr>
              <a:t>							[Optimum Solution]</a:t>
            </a:r>
            <a:endParaRPr lang="en-IN" sz="2000" dirty="0"/>
          </a:p>
        </p:txBody>
      </p:sp>
      <p:sp>
        <p:nvSpPr>
          <p:cNvPr id="7" name="TextBox 6">
            <a:extLst>
              <a:ext uri="{FF2B5EF4-FFF2-40B4-BE49-F238E27FC236}">
                <a16:creationId xmlns:a16="http://schemas.microsoft.com/office/drawing/2014/main" id="{15E9A4F6-8B98-A393-3CAE-E230BCEA184B}"/>
              </a:ext>
            </a:extLst>
          </p:cNvPr>
          <p:cNvSpPr txBox="1"/>
          <p:nvPr/>
        </p:nvSpPr>
        <p:spPr>
          <a:xfrm>
            <a:off x="728269" y="6308209"/>
            <a:ext cx="9667172" cy="369332"/>
          </a:xfrm>
          <a:prstGeom prst="rect">
            <a:avLst/>
          </a:prstGeom>
          <a:noFill/>
        </p:spPr>
        <p:txBody>
          <a:bodyPr wrap="square">
            <a:spAutoFit/>
          </a:bodyPr>
          <a:lstStyle/>
          <a:p>
            <a:r>
              <a:rPr lang="en-IN" u="sng" dirty="0">
                <a:hlinkClick r:id="rId2"/>
              </a:rPr>
              <a:t>Practice: </a:t>
            </a:r>
            <a:r>
              <a:rPr lang="en-IN" dirty="0">
                <a:hlinkClick r:id="rId2"/>
              </a:rPr>
              <a:t>https://www.geeksforgeeks.org/problems/minimum-cost-of-ropes-1587115620/1</a:t>
            </a:r>
            <a:r>
              <a:rPr lang="en-IN" dirty="0"/>
              <a:t> </a:t>
            </a:r>
          </a:p>
        </p:txBody>
      </p:sp>
    </p:spTree>
    <p:extLst>
      <p:ext uri="{BB962C8B-B14F-4D97-AF65-F5344CB8AC3E}">
        <p14:creationId xmlns:p14="http://schemas.microsoft.com/office/powerpoint/2010/main" val="3485209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E67C-FBB9-D456-599C-A82B5664FBEA}"/>
              </a:ext>
            </a:extLst>
          </p:cNvPr>
          <p:cNvSpPr>
            <a:spLocks noGrp="1"/>
          </p:cNvSpPr>
          <p:nvPr>
            <p:ph type="title"/>
          </p:nvPr>
        </p:nvSpPr>
        <p:spPr>
          <a:xfrm>
            <a:off x="379142" y="365125"/>
            <a:ext cx="5976802" cy="1325563"/>
          </a:xfrm>
        </p:spPr>
        <p:txBody>
          <a:bodyPr/>
          <a:lstStyle/>
          <a:p>
            <a:r>
              <a:rPr lang="en-IN" dirty="0"/>
              <a:t>6.8 Detect cycle in graph</a:t>
            </a:r>
          </a:p>
        </p:txBody>
      </p:sp>
      <p:sp>
        <p:nvSpPr>
          <p:cNvPr id="3" name="Content Placeholder 2">
            <a:extLst>
              <a:ext uri="{FF2B5EF4-FFF2-40B4-BE49-F238E27FC236}">
                <a16:creationId xmlns:a16="http://schemas.microsoft.com/office/drawing/2014/main" id="{E003BA01-9456-559E-344A-198440347B27}"/>
              </a:ext>
            </a:extLst>
          </p:cNvPr>
          <p:cNvSpPr>
            <a:spLocks noGrp="1"/>
          </p:cNvSpPr>
          <p:nvPr>
            <p:ph idx="1"/>
          </p:nvPr>
        </p:nvSpPr>
        <p:spPr>
          <a:xfrm>
            <a:off x="838200" y="1825624"/>
            <a:ext cx="4458629" cy="4853955"/>
          </a:xfrm>
        </p:spPr>
        <p:txBody>
          <a:bodyPr>
            <a:normAutofit fontScale="92500"/>
          </a:bodyPr>
          <a:lstStyle/>
          <a:p>
            <a:pPr algn="just"/>
            <a:r>
              <a:rPr lang="en-US" dirty="0"/>
              <a:t>A cycle exists in a graph if we can return to a starting node after traversing some edges without retracing any edge.</a:t>
            </a:r>
          </a:p>
          <a:p>
            <a:pPr algn="just">
              <a:buFont typeface="Arial" panose="020B0604020202020204" pitchFamily="34" charset="0"/>
              <a:buChar char="•"/>
            </a:pPr>
            <a:r>
              <a:rPr lang="en-US" b="1" dirty="0"/>
              <a:t>For Directed Graphs</a:t>
            </a:r>
            <a:r>
              <a:rPr lang="en-US" dirty="0"/>
              <a:t>: We can use DFS and track the nodes in the current recursion stack to detect back edges.</a:t>
            </a:r>
          </a:p>
          <a:p>
            <a:pPr algn="just">
              <a:buFont typeface="Arial" panose="020B0604020202020204" pitchFamily="34" charset="0"/>
              <a:buChar char="•"/>
            </a:pPr>
            <a:r>
              <a:rPr lang="en-US" b="1" dirty="0"/>
              <a:t>For Undirected Graphs</a:t>
            </a:r>
            <a:r>
              <a:rPr lang="en-US" dirty="0"/>
              <a:t>: A cycle is detected if we visit a node that is already visited and not the parent.</a:t>
            </a:r>
          </a:p>
          <a:p>
            <a:pPr algn="just"/>
            <a:endParaRPr lang="en-IN" dirty="0"/>
          </a:p>
        </p:txBody>
      </p:sp>
      <p:pic>
        <p:nvPicPr>
          <p:cNvPr id="5" name="Picture 4">
            <a:extLst>
              <a:ext uri="{FF2B5EF4-FFF2-40B4-BE49-F238E27FC236}">
                <a16:creationId xmlns:a16="http://schemas.microsoft.com/office/drawing/2014/main" id="{CB0B37C1-459D-E5B9-01EC-5FD7B24BBEC6}"/>
              </a:ext>
            </a:extLst>
          </p:cNvPr>
          <p:cNvPicPr>
            <a:picLocks noChangeAspect="1"/>
          </p:cNvPicPr>
          <p:nvPr/>
        </p:nvPicPr>
        <p:blipFill>
          <a:blip r:embed="rId2"/>
          <a:stretch>
            <a:fillRect/>
          </a:stretch>
        </p:blipFill>
        <p:spPr>
          <a:xfrm>
            <a:off x="6355943" y="3451559"/>
            <a:ext cx="5836057" cy="3406441"/>
          </a:xfrm>
          <a:prstGeom prst="rect">
            <a:avLst/>
          </a:prstGeom>
        </p:spPr>
      </p:pic>
      <p:pic>
        <p:nvPicPr>
          <p:cNvPr id="7" name="Picture 6">
            <a:extLst>
              <a:ext uri="{FF2B5EF4-FFF2-40B4-BE49-F238E27FC236}">
                <a16:creationId xmlns:a16="http://schemas.microsoft.com/office/drawing/2014/main" id="{105905BB-42BD-745E-81BF-E066F7D3D543}"/>
              </a:ext>
            </a:extLst>
          </p:cNvPr>
          <p:cNvPicPr>
            <a:picLocks noChangeAspect="1"/>
          </p:cNvPicPr>
          <p:nvPr/>
        </p:nvPicPr>
        <p:blipFill>
          <a:blip r:embed="rId3"/>
          <a:stretch>
            <a:fillRect/>
          </a:stretch>
        </p:blipFill>
        <p:spPr>
          <a:xfrm>
            <a:off x="6355942" y="-22304"/>
            <a:ext cx="5836057" cy="3222703"/>
          </a:xfrm>
          <a:prstGeom prst="rect">
            <a:avLst/>
          </a:prstGeom>
        </p:spPr>
      </p:pic>
    </p:spTree>
    <p:extLst>
      <p:ext uri="{BB962C8B-B14F-4D97-AF65-F5344CB8AC3E}">
        <p14:creationId xmlns:p14="http://schemas.microsoft.com/office/powerpoint/2010/main" val="3792935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D0D7-E28C-227A-FB79-088C945BCEA4}"/>
              </a:ext>
            </a:extLst>
          </p:cNvPr>
          <p:cNvSpPr>
            <a:spLocks noGrp="1"/>
          </p:cNvSpPr>
          <p:nvPr>
            <p:ph type="title"/>
          </p:nvPr>
        </p:nvSpPr>
        <p:spPr/>
        <p:txBody>
          <a:bodyPr/>
          <a:lstStyle/>
          <a:p>
            <a:r>
              <a:rPr lang="en-IN" dirty="0"/>
              <a:t>6.9 Check if cycle exists between two nodes</a:t>
            </a:r>
          </a:p>
        </p:txBody>
      </p:sp>
      <p:sp>
        <p:nvSpPr>
          <p:cNvPr id="3" name="Content Placeholder 2">
            <a:extLst>
              <a:ext uri="{FF2B5EF4-FFF2-40B4-BE49-F238E27FC236}">
                <a16:creationId xmlns:a16="http://schemas.microsoft.com/office/drawing/2014/main" id="{71977776-E2E8-644F-19BF-0C0CF3FD93FE}"/>
              </a:ext>
            </a:extLst>
          </p:cNvPr>
          <p:cNvSpPr>
            <a:spLocks noGrp="1"/>
          </p:cNvSpPr>
          <p:nvPr>
            <p:ph idx="1"/>
          </p:nvPr>
        </p:nvSpPr>
        <p:spPr/>
        <p:txBody>
          <a:bodyPr/>
          <a:lstStyle/>
          <a:p>
            <a:r>
              <a:rPr lang="en-US" dirty="0"/>
              <a:t>To check if a cycle exists </a:t>
            </a:r>
            <a:r>
              <a:rPr lang="en-US" b="1" dirty="0"/>
              <a:t>between two nodes</a:t>
            </a:r>
            <a:r>
              <a:rPr lang="en-US" dirty="0"/>
              <a:t>, you can run DFS from one node to another and track visited nodes. If the target node can reach the source node during the traversal, a cycle exists.</a:t>
            </a:r>
            <a:endParaRPr lang="en-IN" dirty="0"/>
          </a:p>
        </p:txBody>
      </p:sp>
      <p:pic>
        <p:nvPicPr>
          <p:cNvPr id="5" name="Picture 4">
            <a:extLst>
              <a:ext uri="{FF2B5EF4-FFF2-40B4-BE49-F238E27FC236}">
                <a16:creationId xmlns:a16="http://schemas.microsoft.com/office/drawing/2014/main" id="{D42E5ABB-19DE-476D-D7E5-AAEEC0BE0826}"/>
              </a:ext>
            </a:extLst>
          </p:cNvPr>
          <p:cNvPicPr>
            <a:picLocks noChangeAspect="1"/>
          </p:cNvPicPr>
          <p:nvPr/>
        </p:nvPicPr>
        <p:blipFill>
          <a:blip r:embed="rId2"/>
          <a:stretch>
            <a:fillRect/>
          </a:stretch>
        </p:blipFill>
        <p:spPr>
          <a:xfrm>
            <a:off x="781920" y="3062904"/>
            <a:ext cx="10515600" cy="3728190"/>
          </a:xfrm>
          <a:prstGeom prst="rect">
            <a:avLst/>
          </a:prstGeom>
        </p:spPr>
      </p:pic>
    </p:spTree>
    <p:extLst>
      <p:ext uri="{BB962C8B-B14F-4D97-AF65-F5344CB8AC3E}">
        <p14:creationId xmlns:p14="http://schemas.microsoft.com/office/powerpoint/2010/main" val="32450459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AF6A-5F1F-016C-AD07-EDD3379D85AF}"/>
              </a:ext>
            </a:extLst>
          </p:cNvPr>
          <p:cNvSpPr>
            <a:spLocks noGrp="1"/>
          </p:cNvSpPr>
          <p:nvPr>
            <p:ph type="title"/>
          </p:nvPr>
        </p:nvSpPr>
        <p:spPr/>
        <p:txBody>
          <a:bodyPr/>
          <a:lstStyle/>
          <a:p>
            <a:r>
              <a:rPr lang="en-IN" dirty="0"/>
              <a:t>6.10 Strongly Connected Components</a:t>
            </a:r>
          </a:p>
        </p:txBody>
      </p:sp>
      <p:sp>
        <p:nvSpPr>
          <p:cNvPr id="3" name="Content Placeholder 2">
            <a:extLst>
              <a:ext uri="{FF2B5EF4-FFF2-40B4-BE49-F238E27FC236}">
                <a16:creationId xmlns:a16="http://schemas.microsoft.com/office/drawing/2014/main" id="{685BAC81-D6F7-FEC1-EEF7-23CBDA792792}"/>
              </a:ext>
            </a:extLst>
          </p:cNvPr>
          <p:cNvSpPr>
            <a:spLocks noGrp="1"/>
          </p:cNvSpPr>
          <p:nvPr>
            <p:ph idx="1"/>
          </p:nvPr>
        </p:nvSpPr>
        <p:spPr/>
        <p:txBody>
          <a:bodyPr/>
          <a:lstStyle/>
          <a:p>
            <a:r>
              <a:rPr lang="en-US" dirty="0"/>
              <a:t>In a directed graph, a strongly connected component (SCC) is a maximal subgraph in which every vertex is reachable from every other vertex in the component.</a:t>
            </a:r>
          </a:p>
          <a:p>
            <a:r>
              <a:rPr lang="en-US" b="1" dirty="0"/>
              <a:t>Approach</a:t>
            </a:r>
            <a:r>
              <a:rPr lang="en-US" dirty="0"/>
              <a:t>:</a:t>
            </a:r>
          </a:p>
          <a:p>
            <a:pPr>
              <a:buFont typeface="+mj-lt"/>
              <a:buAutoNum type="arabicPeriod"/>
            </a:pPr>
            <a:r>
              <a:rPr lang="en-US" b="1" dirty="0"/>
              <a:t>Kosaraju’s Algorithm</a:t>
            </a:r>
            <a:r>
              <a:rPr lang="en-US" dirty="0"/>
              <a:t>: Two-pass DFS to find all SCCs.</a:t>
            </a:r>
          </a:p>
          <a:p>
            <a:pPr marL="742950" lvl="1" indent="-285750">
              <a:buFont typeface="+mj-lt"/>
              <a:buAutoNum type="arabicPeriod"/>
            </a:pPr>
            <a:r>
              <a:rPr lang="en-US" dirty="0"/>
              <a:t>Perform DFS to order vertices by finish time.</a:t>
            </a:r>
          </a:p>
          <a:p>
            <a:pPr marL="742950" lvl="1" indent="-285750">
              <a:buFont typeface="+mj-lt"/>
              <a:buAutoNum type="arabicPeriod"/>
            </a:pPr>
            <a:r>
              <a:rPr lang="en-US" dirty="0"/>
              <a:t>Reverse the graph and perform DFS again using the order from the first pass.</a:t>
            </a:r>
          </a:p>
          <a:p>
            <a:endParaRPr lang="en-IN" dirty="0"/>
          </a:p>
        </p:txBody>
      </p:sp>
    </p:spTree>
    <p:extLst>
      <p:ext uri="{BB962C8B-B14F-4D97-AF65-F5344CB8AC3E}">
        <p14:creationId xmlns:p14="http://schemas.microsoft.com/office/powerpoint/2010/main" val="10136111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68C6-A42D-38AE-2895-7A05BFAD6B12}"/>
              </a:ext>
            </a:extLst>
          </p:cNvPr>
          <p:cNvSpPr>
            <a:spLocks noGrp="1"/>
          </p:cNvSpPr>
          <p:nvPr>
            <p:ph type="title"/>
          </p:nvPr>
        </p:nvSpPr>
        <p:spPr>
          <a:xfrm>
            <a:off x="838200" y="365125"/>
            <a:ext cx="10515600" cy="637765"/>
          </a:xfrm>
        </p:spPr>
        <p:txBody>
          <a:bodyPr>
            <a:normAutofit fontScale="90000"/>
          </a:bodyPr>
          <a:lstStyle/>
          <a:p>
            <a:r>
              <a:rPr lang="en-IN" dirty="0"/>
              <a:t>Strongly Connected Components …</a:t>
            </a:r>
            <a:r>
              <a:rPr lang="en-IN" dirty="0" err="1"/>
              <a:t>contd</a:t>
            </a:r>
            <a:r>
              <a:rPr lang="en-IN" dirty="0"/>
              <a:t>…</a:t>
            </a:r>
          </a:p>
        </p:txBody>
      </p:sp>
      <p:sp>
        <p:nvSpPr>
          <p:cNvPr id="3" name="Content Placeholder 2">
            <a:extLst>
              <a:ext uri="{FF2B5EF4-FFF2-40B4-BE49-F238E27FC236}">
                <a16:creationId xmlns:a16="http://schemas.microsoft.com/office/drawing/2014/main" id="{CD2818B3-5572-C9C7-6638-5EEBDDC5CF34}"/>
              </a:ext>
            </a:extLst>
          </p:cNvPr>
          <p:cNvSpPr>
            <a:spLocks noGrp="1"/>
          </p:cNvSpPr>
          <p:nvPr>
            <p:ph idx="1"/>
          </p:nvPr>
        </p:nvSpPr>
        <p:spPr/>
        <p:txBody>
          <a:bodyPr numCol="3">
            <a:noAutofit/>
          </a:bodyPr>
          <a:lstStyle/>
          <a:p>
            <a:pPr marL="0" indent="0">
              <a:buNone/>
            </a:pPr>
            <a:r>
              <a:rPr lang="en-IN" sz="1600" dirty="0"/>
              <a:t>def </a:t>
            </a:r>
            <a:r>
              <a:rPr lang="en-IN" sz="1600" dirty="0" err="1"/>
              <a:t>kosaraju</a:t>
            </a:r>
            <a:r>
              <a:rPr lang="en-IN" sz="1600" dirty="0"/>
              <a:t>(graph):</a:t>
            </a:r>
          </a:p>
          <a:p>
            <a:pPr marL="0" indent="0">
              <a:buNone/>
            </a:pPr>
            <a:r>
              <a:rPr lang="en-IN" sz="1600" dirty="0"/>
              <a:t>    def </a:t>
            </a:r>
            <a:r>
              <a:rPr lang="en-IN" sz="1600" dirty="0" err="1"/>
              <a:t>dfs</a:t>
            </a:r>
            <a:r>
              <a:rPr lang="en-IN" sz="1600" dirty="0"/>
              <a:t>(v, visited, stack):</a:t>
            </a:r>
          </a:p>
          <a:p>
            <a:pPr marL="0" indent="0">
              <a:buNone/>
            </a:pPr>
            <a:r>
              <a:rPr lang="en-IN" sz="1600" dirty="0"/>
              <a:t>        visited[v] = True</a:t>
            </a:r>
          </a:p>
          <a:p>
            <a:pPr marL="0" indent="0">
              <a:buNone/>
            </a:pPr>
            <a:r>
              <a:rPr lang="en-IN" sz="1600" dirty="0"/>
              <a:t>        for u in graph[v]:</a:t>
            </a:r>
          </a:p>
          <a:p>
            <a:pPr marL="0" indent="0">
              <a:buNone/>
            </a:pPr>
            <a:r>
              <a:rPr lang="en-IN" sz="1600" dirty="0"/>
              <a:t>            if not visited[u]:</a:t>
            </a:r>
          </a:p>
          <a:p>
            <a:pPr marL="0" indent="0">
              <a:buNone/>
            </a:pPr>
            <a:r>
              <a:rPr lang="en-IN" sz="1600" dirty="0"/>
              <a:t>                </a:t>
            </a:r>
            <a:r>
              <a:rPr lang="en-IN" sz="1600" dirty="0" err="1"/>
              <a:t>dfs</a:t>
            </a:r>
            <a:r>
              <a:rPr lang="en-IN" sz="1600" dirty="0"/>
              <a:t>(u, visited, stack)</a:t>
            </a:r>
          </a:p>
          <a:p>
            <a:pPr marL="0" indent="0">
              <a:buNone/>
            </a:pPr>
            <a:r>
              <a:rPr lang="en-IN" sz="1600" dirty="0"/>
              <a:t>        </a:t>
            </a:r>
            <a:r>
              <a:rPr lang="en-IN" sz="1600" dirty="0" err="1"/>
              <a:t>stack.append</a:t>
            </a:r>
            <a:r>
              <a:rPr lang="en-IN" sz="1600" dirty="0"/>
              <a:t>(v)</a:t>
            </a:r>
          </a:p>
          <a:p>
            <a:pPr marL="0" indent="0">
              <a:buNone/>
            </a:pPr>
            <a:endParaRPr lang="en-IN" sz="1600" dirty="0"/>
          </a:p>
          <a:p>
            <a:pPr marL="0" indent="0">
              <a:buNone/>
            </a:pPr>
            <a:r>
              <a:rPr lang="en-IN" sz="1600" dirty="0"/>
              <a:t>    def </a:t>
            </a:r>
            <a:r>
              <a:rPr lang="en-IN" sz="1600" dirty="0" err="1"/>
              <a:t>reverse_graph</a:t>
            </a:r>
            <a:r>
              <a:rPr lang="en-IN" sz="1600" dirty="0"/>
              <a:t>(graph):</a:t>
            </a:r>
          </a:p>
          <a:p>
            <a:pPr marL="0" indent="0">
              <a:buNone/>
            </a:pPr>
            <a:r>
              <a:rPr lang="en-IN" sz="1600" dirty="0"/>
              <a:t>        </a:t>
            </a:r>
            <a:r>
              <a:rPr lang="en-IN" sz="1600" dirty="0" err="1"/>
              <a:t>rev_graph</a:t>
            </a:r>
            <a:r>
              <a:rPr lang="en-IN" sz="1600" dirty="0"/>
              <a:t> = {v: [] for v in graph}</a:t>
            </a:r>
          </a:p>
          <a:p>
            <a:pPr marL="0" indent="0">
              <a:buNone/>
            </a:pPr>
            <a:r>
              <a:rPr lang="en-IN" sz="1600" dirty="0"/>
              <a:t>        for v in graph:</a:t>
            </a:r>
          </a:p>
          <a:p>
            <a:pPr marL="0" indent="0">
              <a:buNone/>
            </a:pPr>
            <a:r>
              <a:rPr lang="en-IN" sz="1600" dirty="0"/>
              <a:t>            for u in graph[v]:</a:t>
            </a:r>
          </a:p>
          <a:p>
            <a:pPr marL="0" indent="0">
              <a:buNone/>
            </a:pPr>
            <a:r>
              <a:rPr lang="en-IN" sz="1600" dirty="0"/>
              <a:t>                </a:t>
            </a:r>
            <a:r>
              <a:rPr lang="en-IN" sz="1600" dirty="0" err="1"/>
              <a:t>rev_graph</a:t>
            </a:r>
            <a:r>
              <a:rPr lang="en-IN" sz="1600" dirty="0"/>
              <a:t>[u].append(v)</a:t>
            </a:r>
          </a:p>
          <a:p>
            <a:pPr marL="0" indent="0">
              <a:buNone/>
            </a:pPr>
            <a:r>
              <a:rPr lang="en-IN" sz="1600" dirty="0"/>
              <a:t>        return </a:t>
            </a:r>
            <a:r>
              <a:rPr lang="en-IN" sz="1600" dirty="0" err="1"/>
              <a:t>rev_graph</a:t>
            </a:r>
            <a:endParaRPr lang="en-IN" sz="1600" dirty="0"/>
          </a:p>
          <a:p>
            <a:pPr marL="0" indent="0">
              <a:buNone/>
            </a:pPr>
            <a:endParaRPr lang="en-IN" sz="1600" dirty="0"/>
          </a:p>
          <a:p>
            <a:pPr marL="0" indent="0">
              <a:buNone/>
            </a:pPr>
            <a:r>
              <a:rPr lang="en-IN" sz="1600" dirty="0"/>
              <a:t>    visited = {v: False for v in graph}</a:t>
            </a:r>
          </a:p>
          <a:p>
            <a:pPr marL="0" indent="0">
              <a:buNone/>
            </a:pPr>
            <a:r>
              <a:rPr lang="en-IN" sz="1600" dirty="0"/>
              <a:t>    stack = []</a:t>
            </a:r>
          </a:p>
          <a:p>
            <a:pPr marL="0" indent="0">
              <a:buNone/>
            </a:pPr>
            <a:endParaRPr lang="en-IN" sz="1600" dirty="0"/>
          </a:p>
          <a:p>
            <a:pPr marL="0" indent="0">
              <a:buNone/>
            </a:pPr>
            <a:r>
              <a:rPr lang="en-IN" sz="1600" dirty="0"/>
              <a:t>    # First DFS pass</a:t>
            </a:r>
          </a:p>
          <a:p>
            <a:pPr marL="0" indent="0">
              <a:buNone/>
            </a:pPr>
            <a:r>
              <a:rPr lang="en-IN" sz="1600" dirty="0"/>
              <a:t>    for v in graph:</a:t>
            </a:r>
          </a:p>
          <a:p>
            <a:pPr marL="0" indent="0">
              <a:buNone/>
            </a:pPr>
            <a:r>
              <a:rPr lang="en-IN" sz="1600" dirty="0"/>
              <a:t>        if not visited[v]:</a:t>
            </a:r>
          </a:p>
          <a:p>
            <a:pPr marL="0" indent="0">
              <a:buNone/>
            </a:pPr>
            <a:r>
              <a:rPr lang="en-IN" sz="1600" dirty="0"/>
              <a:t>            </a:t>
            </a:r>
            <a:r>
              <a:rPr lang="en-IN" sz="1600" dirty="0" err="1"/>
              <a:t>dfs</a:t>
            </a:r>
            <a:r>
              <a:rPr lang="en-IN" sz="1600" dirty="0"/>
              <a:t>(v, visited, stack)</a:t>
            </a:r>
          </a:p>
          <a:p>
            <a:pPr marL="0" indent="0">
              <a:buNone/>
            </a:pPr>
            <a:endParaRPr lang="en-IN" sz="1600" dirty="0"/>
          </a:p>
          <a:p>
            <a:pPr marL="0" indent="0">
              <a:buNone/>
            </a:pPr>
            <a:r>
              <a:rPr lang="en-IN" sz="1600" dirty="0"/>
              <a:t>    </a:t>
            </a:r>
            <a:r>
              <a:rPr lang="en-IN" sz="1600" dirty="0" err="1"/>
              <a:t>rev_graph</a:t>
            </a:r>
            <a:r>
              <a:rPr lang="en-IN" sz="1600" dirty="0"/>
              <a:t> = </a:t>
            </a:r>
            <a:r>
              <a:rPr lang="en-IN" sz="1600" dirty="0" err="1"/>
              <a:t>reverse_graph</a:t>
            </a:r>
            <a:r>
              <a:rPr lang="en-IN" sz="1600" dirty="0"/>
              <a:t>(graph)</a:t>
            </a:r>
          </a:p>
          <a:p>
            <a:pPr marL="0" indent="0">
              <a:buNone/>
            </a:pPr>
            <a:r>
              <a:rPr lang="en-IN" sz="1600" dirty="0"/>
              <a:t>    visited = {v: False for v in graph}</a:t>
            </a:r>
          </a:p>
          <a:p>
            <a:pPr marL="0" indent="0">
              <a:buNone/>
            </a:pPr>
            <a:r>
              <a:rPr lang="en-IN" sz="1600" dirty="0"/>
              <a:t>    </a:t>
            </a:r>
            <a:r>
              <a:rPr lang="en-IN" sz="1600" dirty="0" err="1"/>
              <a:t>sccs</a:t>
            </a:r>
            <a:r>
              <a:rPr lang="en-IN" sz="1600" dirty="0"/>
              <a:t> = []</a:t>
            </a:r>
          </a:p>
          <a:p>
            <a:pPr marL="0" indent="0">
              <a:buNone/>
            </a:pPr>
            <a:endParaRPr lang="en-IN" sz="1600" dirty="0"/>
          </a:p>
          <a:p>
            <a:pPr marL="0" indent="0">
              <a:buNone/>
            </a:pPr>
            <a:r>
              <a:rPr lang="en-IN" sz="1600" dirty="0"/>
              <a:t>    # Second DFS pass (on reversed graph)</a:t>
            </a:r>
          </a:p>
          <a:p>
            <a:pPr marL="0" indent="0">
              <a:buNone/>
            </a:pPr>
            <a:r>
              <a:rPr lang="en-IN" sz="1600" dirty="0"/>
              <a:t>    while stack:</a:t>
            </a:r>
          </a:p>
          <a:p>
            <a:pPr marL="0" indent="0">
              <a:buNone/>
            </a:pPr>
            <a:r>
              <a:rPr lang="en-IN" sz="1600" dirty="0"/>
              <a:t>        v = </a:t>
            </a:r>
            <a:r>
              <a:rPr lang="en-IN" sz="1600" dirty="0" err="1"/>
              <a:t>stack.pop</a:t>
            </a:r>
            <a:r>
              <a:rPr lang="en-IN" sz="1600" dirty="0"/>
              <a:t>()</a:t>
            </a:r>
          </a:p>
          <a:p>
            <a:pPr marL="0" indent="0">
              <a:buNone/>
            </a:pPr>
            <a:r>
              <a:rPr lang="en-IN" sz="1600" dirty="0"/>
              <a:t>        if not visited[v]:</a:t>
            </a:r>
          </a:p>
          <a:p>
            <a:pPr marL="0" indent="0">
              <a:buNone/>
            </a:pPr>
            <a:r>
              <a:rPr lang="en-IN" sz="1600" dirty="0"/>
              <a:t>            </a:t>
            </a:r>
            <a:r>
              <a:rPr lang="en-IN" sz="1600" dirty="0" err="1"/>
              <a:t>scc</a:t>
            </a:r>
            <a:r>
              <a:rPr lang="en-IN" sz="1600" dirty="0"/>
              <a:t> = []</a:t>
            </a:r>
          </a:p>
          <a:p>
            <a:pPr marL="0" indent="0">
              <a:buNone/>
            </a:pPr>
            <a:r>
              <a:rPr lang="en-IN" sz="1600" dirty="0"/>
              <a:t>            </a:t>
            </a:r>
            <a:r>
              <a:rPr lang="en-IN" sz="1600" dirty="0" err="1"/>
              <a:t>dfs</a:t>
            </a:r>
            <a:r>
              <a:rPr lang="en-IN" sz="1600" dirty="0"/>
              <a:t>(v, visited, </a:t>
            </a:r>
            <a:r>
              <a:rPr lang="en-IN" sz="1600" dirty="0" err="1"/>
              <a:t>scc</a:t>
            </a:r>
            <a:r>
              <a:rPr lang="en-IN" sz="1600" dirty="0"/>
              <a:t>)</a:t>
            </a:r>
          </a:p>
          <a:p>
            <a:pPr marL="0" indent="0">
              <a:buNone/>
            </a:pPr>
            <a:r>
              <a:rPr lang="en-IN" sz="1600" dirty="0"/>
              <a:t>            </a:t>
            </a:r>
            <a:r>
              <a:rPr lang="en-IN" sz="1600" dirty="0" err="1"/>
              <a:t>sccs.append</a:t>
            </a:r>
            <a:r>
              <a:rPr lang="en-IN" sz="1600" dirty="0"/>
              <a:t>(</a:t>
            </a:r>
            <a:r>
              <a:rPr lang="en-IN" sz="1600" dirty="0" err="1"/>
              <a:t>scc</a:t>
            </a:r>
            <a:r>
              <a:rPr lang="en-IN" sz="1600" dirty="0"/>
              <a:t>)</a:t>
            </a:r>
          </a:p>
          <a:p>
            <a:pPr marL="0" indent="0">
              <a:buNone/>
            </a:pPr>
            <a:endParaRPr lang="en-IN" sz="1600" dirty="0"/>
          </a:p>
          <a:p>
            <a:pPr marL="0" indent="0">
              <a:buNone/>
            </a:pPr>
            <a:r>
              <a:rPr lang="en-IN" sz="1600" dirty="0"/>
              <a:t>    return </a:t>
            </a:r>
            <a:r>
              <a:rPr lang="en-IN" sz="1600" dirty="0" err="1"/>
              <a:t>sccs</a:t>
            </a:r>
            <a:endParaRPr lang="en-IN" sz="1600" dirty="0"/>
          </a:p>
          <a:p>
            <a:pPr marL="0" indent="0">
              <a:buNone/>
            </a:pPr>
            <a:endParaRPr lang="en-IN" sz="1600" dirty="0"/>
          </a:p>
        </p:txBody>
      </p:sp>
    </p:spTree>
    <p:extLst>
      <p:ext uri="{BB962C8B-B14F-4D97-AF65-F5344CB8AC3E}">
        <p14:creationId xmlns:p14="http://schemas.microsoft.com/office/powerpoint/2010/main" val="3224348412"/>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6A59-3F8A-9A87-46E6-A93461D07BB0}"/>
              </a:ext>
            </a:extLst>
          </p:cNvPr>
          <p:cNvSpPr>
            <a:spLocks noGrp="1"/>
          </p:cNvSpPr>
          <p:nvPr>
            <p:ph type="title"/>
          </p:nvPr>
        </p:nvSpPr>
        <p:spPr/>
        <p:txBody>
          <a:bodyPr/>
          <a:lstStyle/>
          <a:p>
            <a:r>
              <a:rPr lang="en-IN" dirty="0"/>
              <a:t>6.11 Shortest path from 1 to n</a:t>
            </a:r>
          </a:p>
        </p:txBody>
      </p:sp>
      <p:sp>
        <p:nvSpPr>
          <p:cNvPr id="3" name="Content Placeholder 2">
            <a:extLst>
              <a:ext uri="{FF2B5EF4-FFF2-40B4-BE49-F238E27FC236}">
                <a16:creationId xmlns:a16="http://schemas.microsoft.com/office/drawing/2014/main" id="{CF8EC204-CB89-8CEE-6ECB-A0B97774E217}"/>
              </a:ext>
            </a:extLst>
          </p:cNvPr>
          <p:cNvSpPr>
            <a:spLocks noGrp="1"/>
          </p:cNvSpPr>
          <p:nvPr>
            <p:ph idx="1"/>
          </p:nvPr>
        </p:nvSpPr>
        <p:spPr>
          <a:xfrm>
            <a:off x="838200" y="1825625"/>
            <a:ext cx="3142785" cy="4351338"/>
          </a:xfrm>
        </p:spPr>
        <p:txBody>
          <a:bodyPr/>
          <a:lstStyle/>
          <a:p>
            <a:pPr algn="just"/>
            <a:r>
              <a:rPr lang="en-US" dirty="0"/>
              <a:t>To find the shortest path from node 1 to n in an unweighted graph, use BFS. For weighted graphs, Dijkstra’s algorithm is more appropriate.</a:t>
            </a:r>
            <a:endParaRPr lang="en-IN" dirty="0"/>
          </a:p>
        </p:txBody>
      </p:sp>
      <p:pic>
        <p:nvPicPr>
          <p:cNvPr id="5" name="Picture 4">
            <a:extLst>
              <a:ext uri="{FF2B5EF4-FFF2-40B4-BE49-F238E27FC236}">
                <a16:creationId xmlns:a16="http://schemas.microsoft.com/office/drawing/2014/main" id="{58DCE02E-0F67-321B-499F-45230B0B8514}"/>
              </a:ext>
            </a:extLst>
          </p:cNvPr>
          <p:cNvPicPr>
            <a:picLocks noChangeAspect="1"/>
          </p:cNvPicPr>
          <p:nvPr/>
        </p:nvPicPr>
        <p:blipFill>
          <a:blip r:embed="rId2"/>
          <a:stretch>
            <a:fillRect/>
          </a:stretch>
        </p:blipFill>
        <p:spPr>
          <a:xfrm>
            <a:off x="5921665" y="1569146"/>
            <a:ext cx="5867072" cy="5032375"/>
          </a:xfrm>
          <a:prstGeom prst="rect">
            <a:avLst/>
          </a:prstGeom>
        </p:spPr>
      </p:pic>
    </p:spTree>
    <p:extLst>
      <p:ext uri="{BB962C8B-B14F-4D97-AF65-F5344CB8AC3E}">
        <p14:creationId xmlns:p14="http://schemas.microsoft.com/office/powerpoint/2010/main" val="714046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0318E-E0E7-A9A1-2FDA-ED1622F1DAD4}"/>
              </a:ext>
            </a:extLst>
          </p:cNvPr>
          <p:cNvSpPr>
            <a:spLocks noGrp="1"/>
          </p:cNvSpPr>
          <p:nvPr>
            <p:ph type="title"/>
          </p:nvPr>
        </p:nvSpPr>
        <p:spPr/>
        <p:txBody>
          <a:bodyPr/>
          <a:lstStyle/>
          <a:p>
            <a:r>
              <a:rPr lang="en-IN" dirty="0"/>
              <a:t>6.12 Minimum product spanning tree</a:t>
            </a:r>
          </a:p>
        </p:txBody>
      </p:sp>
      <p:sp>
        <p:nvSpPr>
          <p:cNvPr id="4" name="Rectangle 1">
            <a:extLst>
              <a:ext uri="{FF2B5EF4-FFF2-40B4-BE49-F238E27FC236}">
                <a16:creationId xmlns:a16="http://schemas.microsoft.com/office/drawing/2014/main" id="{CA9140C2-ED8C-3C9B-FC98-0253D8DE7232}"/>
              </a:ext>
            </a:extLst>
          </p:cNvPr>
          <p:cNvSpPr>
            <a:spLocks noGrp="1" noChangeArrowheads="1"/>
          </p:cNvSpPr>
          <p:nvPr>
            <p:ph idx="1"/>
          </p:nvPr>
        </p:nvSpPr>
        <p:spPr bwMode="auto">
          <a:xfrm>
            <a:off x="301083" y="2024162"/>
            <a:ext cx="1139654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In this problem, the objective is to construct a spanning tree with the minimum product of edge weights rather than the sum. This can be modified from </a:t>
            </a:r>
            <a:r>
              <a:rPr kumimoji="0" lang="en-US" altLang="en-US" sz="2400" b="1" i="0" u="none" strike="noStrike" cap="none" normalizeH="0" baseline="0" dirty="0">
                <a:ln>
                  <a:noFill/>
                </a:ln>
                <a:solidFill>
                  <a:schemeClr val="tx1"/>
                </a:solidFill>
                <a:effectLst/>
                <a:latin typeface="Arial" panose="020B0604020202020204" pitchFamily="34" charset="0"/>
              </a:rPr>
              <a:t>Kruskal’s or Prim’s algorithm</a:t>
            </a:r>
            <a:r>
              <a:rPr kumimoji="0" lang="en-US" altLang="en-US" sz="2400" b="0" i="0" u="none" strike="noStrike" cap="none" normalizeH="0" baseline="0" dirty="0">
                <a:ln>
                  <a:noFill/>
                </a:ln>
                <a:solidFill>
                  <a:schemeClr val="tx1"/>
                </a:solidFill>
                <a:effectLst/>
                <a:latin typeface="Arial" panose="020B0604020202020204" pitchFamily="34" charset="0"/>
              </a:rPr>
              <a:t> by minimizing the logarithm of the product of the edge weights.</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Convert to Logarithmic Space</a:t>
            </a:r>
            <a:r>
              <a:rPr kumimoji="0" lang="en-US" altLang="en-US" sz="2400" b="0" i="0" u="none" strike="noStrike" cap="none" normalizeH="0" baseline="0" dirty="0">
                <a:ln>
                  <a:noFill/>
                </a:ln>
                <a:solidFill>
                  <a:schemeClr val="tx1"/>
                </a:solidFill>
                <a:effectLst/>
                <a:latin typeface="Arial" panose="020B0604020202020204" pitchFamily="34" charset="0"/>
              </a:rPr>
              <a:t>: Replace each edge weight </a:t>
            </a:r>
            <a:r>
              <a:rPr lang="en-US" altLang="en-US" sz="2400" dirty="0">
                <a:latin typeface="Arial" panose="020B0604020202020204" pitchFamily="34" charset="0"/>
              </a:rPr>
              <a:t>w with log(w).</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Arial" panose="020B0604020202020204" pitchFamily="34" charset="0"/>
              </a:rPr>
              <a:t>Apply </a:t>
            </a:r>
            <a:r>
              <a:rPr kumimoji="0" lang="en-US" altLang="en-US" sz="2400" b="1" i="0" u="none" strike="noStrike" cap="none" normalizeH="0" baseline="0" dirty="0">
                <a:ln>
                  <a:noFill/>
                </a:ln>
                <a:solidFill>
                  <a:schemeClr val="tx1"/>
                </a:solidFill>
                <a:effectLst/>
                <a:latin typeface="Arial" panose="020B0604020202020204" pitchFamily="34" charset="0"/>
              </a:rPr>
              <a:t>Kruskal’s</a:t>
            </a:r>
            <a:r>
              <a:rPr kumimoji="0" lang="en-US" altLang="en-US" sz="2400" b="0" i="0" u="none" strike="noStrike" cap="none" normalizeH="0" baseline="0" dirty="0">
                <a:ln>
                  <a:noFill/>
                </a:ln>
                <a:solidFill>
                  <a:schemeClr val="tx1"/>
                </a:solidFill>
                <a:effectLst/>
                <a:latin typeface="Arial" panose="020B0604020202020204" pitchFamily="34" charset="0"/>
              </a:rPr>
              <a:t> or </a:t>
            </a:r>
            <a:r>
              <a:rPr kumimoji="0" lang="en-US" altLang="en-US" sz="2400" b="1" i="0" u="none" strike="noStrike" cap="none" normalizeH="0" baseline="0" dirty="0">
                <a:ln>
                  <a:noFill/>
                </a:ln>
                <a:solidFill>
                  <a:schemeClr val="tx1"/>
                </a:solidFill>
                <a:effectLst/>
                <a:latin typeface="Arial" panose="020B0604020202020204" pitchFamily="34" charset="0"/>
              </a:rPr>
              <a:t>Prim’s</a:t>
            </a:r>
            <a:r>
              <a:rPr kumimoji="0" lang="en-US" altLang="en-US" sz="2400" b="0" i="0" u="none" strike="noStrike" cap="none" normalizeH="0" baseline="0" dirty="0">
                <a:ln>
                  <a:noFill/>
                </a:ln>
                <a:solidFill>
                  <a:schemeClr val="tx1"/>
                </a:solidFill>
                <a:effectLst/>
                <a:latin typeface="Arial" panose="020B0604020202020204" pitchFamily="34" charset="0"/>
              </a:rPr>
              <a:t> algorithm to find the MST based on the new logarithmic weights.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Steps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Arial" panose="020B0604020202020204" pitchFamily="34" charset="0"/>
              </a:rPr>
              <a:t>Convert edge weights using logarithms.</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Arial" panose="020B0604020202020204" pitchFamily="34" charset="0"/>
              </a:rPr>
              <a:t>Apply Kruskal’s or Prim’s algorithm.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94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C8E1-B455-EB20-1511-1B91B0BA6699}"/>
              </a:ext>
            </a:extLst>
          </p:cNvPr>
          <p:cNvSpPr>
            <a:spLocks noGrp="1"/>
          </p:cNvSpPr>
          <p:nvPr>
            <p:ph type="title"/>
          </p:nvPr>
        </p:nvSpPr>
        <p:spPr/>
        <p:txBody>
          <a:bodyPr>
            <a:normAutofit/>
          </a:bodyPr>
          <a:lstStyle/>
          <a:p>
            <a:r>
              <a:rPr lang="en-US" dirty="0"/>
              <a:t>Connect n ropes with minimum cost </a:t>
            </a:r>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8CB7202-D1E7-7AB0-C358-BD1A491376D8}"/>
              </a:ext>
            </a:extLst>
          </p:cNvPr>
          <p:cNvSpPr>
            <a:spLocks noGrp="1"/>
          </p:cNvSpPr>
          <p:nvPr>
            <p:ph idx="1"/>
          </p:nvPr>
        </p:nvSpPr>
        <p:spPr>
          <a:xfrm>
            <a:off x="838200" y="1825625"/>
            <a:ext cx="7689574" cy="4351338"/>
          </a:xfrm>
        </p:spPr>
        <p:txBody>
          <a:bodyPr>
            <a:normAutofit lnSpcReduction="10000"/>
          </a:bodyPr>
          <a:lstStyle/>
          <a:p>
            <a:pPr marL="0" indent="0">
              <a:buNone/>
            </a:pPr>
            <a:r>
              <a:rPr lang="en-IN" b="1" i="0" dirty="0">
                <a:solidFill>
                  <a:srgbClr val="000000"/>
                </a:solidFill>
                <a:effectLst/>
                <a:highlight>
                  <a:srgbClr val="FFFFFF"/>
                </a:highlight>
                <a:latin typeface="Mulish"/>
              </a:rPr>
              <a:t>Naive Approach</a:t>
            </a:r>
            <a:endParaRPr lang="en-IN" b="1" i="0" dirty="0">
              <a:solidFill>
                <a:srgbClr val="343434"/>
              </a:solidFill>
              <a:effectLst/>
              <a:highlight>
                <a:srgbClr val="FFFFFF"/>
              </a:highlight>
              <a:latin typeface="Mulish"/>
            </a:endParaRPr>
          </a:p>
          <a:p>
            <a:r>
              <a:rPr lang="en-US" b="0" i="0" dirty="0">
                <a:solidFill>
                  <a:srgbClr val="000000"/>
                </a:solidFill>
                <a:effectLst/>
                <a:highlight>
                  <a:srgbClr val="FFFFFF"/>
                </a:highlight>
                <a:latin typeface="Mulish"/>
              </a:rPr>
              <a:t>Sort all the elements in ascending order</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Take two ropes of minimum lengths and combine them</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Delete the two minimal lengths taken above and insert a new length(sum of lengths) </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Repeat the above steps till the elements left in the array is less than 2.</a:t>
            </a:r>
            <a:endParaRPr lang="en-US" b="0" i="0" dirty="0">
              <a:solidFill>
                <a:srgbClr val="7F7F7F"/>
              </a:solidFill>
              <a:effectLst/>
              <a:highlight>
                <a:srgbClr val="FFFFFF"/>
              </a:highlight>
              <a:latin typeface="Mulish"/>
            </a:endParaRPr>
          </a:p>
          <a:p>
            <a:pPr lvl="1"/>
            <a:r>
              <a:rPr lang="en-US" b="0" i="0" dirty="0">
                <a:solidFill>
                  <a:srgbClr val="000000"/>
                </a:solidFill>
                <a:effectLst/>
                <a:highlight>
                  <a:srgbClr val="FFFFFF"/>
                </a:highlight>
                <a:latin typeface="Mulish"/>
              </a:rPr>
              <a:t>Best </a:t>
            </a:r>
            <a:r>
              <a:rPr lang="en-US" b="0" i="0" u="none" strike="noStrike" dirty="0">
                <a:solidFill>
                  <a:srgbClr val="1155CC"/>
                </a:solidFill>
                <a:effectLst/>
                <a:highlight>
                  <a:srgbClr val="FFFFFF"/>
                </a:highlight>
                <a:latin typeface="Mulish"/>
                <a:hlinkClick r:id="rId2"/>
              </a:rPr>
              <a:t>Time Complexity</a:t>
            </a:r>
            <a:r>
              <a:rPr lang="en-US" b="0" i="0" dirty="0">
                <a:solidFill>
                  <a:srgbClr val="000000"/>
                </a:solidFill>
                <a:effectLst/>
                <a:highlight>
                  <a:srgbClr val="FFFFFF"/>
                </a:highlight>
                <a:latin typeface="Mulish"/>
              </a:rPr>
              <a:t> for sorting = n log n</a:t>
            </a:r>
            <a:endParaRPr lang="en-US" b="0" i="0" dirty="0">
              <a:solidFill>
                <a:srgbClr val="7F7F7F"/>
              </a:solidFill>
              <a:effectLst/>
              <a:highlight>
                <a:srgbClr val="FFFFFF"/>
              </a:highlight>
              <a:latin typeface="Mulish"/>
            </a:endParaRPr>
          </a:p>
          <a:p>
            <a:pPr lvl="1"/>
            <a:r>
              <a:rPr lang="en-US" b="0" i="0" dirty="0">
                <a:solidFill>
                  <a:srgbClr val="000000"/>
                </a:solidFill>
                <a:effectLst/>
                <a:highlight>
                  <a:srgbClr val="FFFFFF"/>
                </a:highlight>
                <a:latin typeface="Mulish"/>
              </a:rPr>
              <a:t>So, for n iterations, it would take = n²log n</a:t>
            </a:r>
            <a:endParaRPr lang="en-US" b="0" i="0" dirty="0">
              <a:solidFill>
                <a:srgbClr val="7F7F7F"/>
              </a:solidFill>
              <a:effectLst/>
              <a:highlight>
                <a:srgbClr val="FFFFFF"/>
              </a:highlight>
              <a:latin typeface="Mulish"/>
            </a:endParaRPr>
          </a:p>
          <a:p>
            <a:pPr marL="0" indent="0">
              <a:buNone/>
            </a:pPr>
            <a:endParaRPr lang="en-IN" dirty="0"/>
          </a:p>
        </p:txBody>
      </p:sp>
      <p:sp>
        <p:nvSpPr>
          <p:cNvPr id="5" name="TextBox 4">
            <a:extLst>
              <a:ext uri="{FF2B5EF4-FFF2-40B4-BE49-F238E27FC236}">
                <a16:creationId xmlns:a16="http://schemas.microsoft.com/office/drawing/2014/main" id="{C2D449C1-6D53-DC45-FF2F-AD6324AF3876}"/>
              </a:ext>
            </a:extLst>
          </p:cNvPr>
          <p:cNvSpPr txBox="1"/>
          <p:nvPr/>
        </p:nvSpPr>
        <p:spPr>
          <a:xfrm>
            <a:off x="8686801" y="2185577"/>
            <a:ext cx="3233530" cy="3970318"/>
          </a:xfrm>
          <a:prstGeom prst="rect">
            <a:avLst/>
          </a:prstGeom>
          <a:noFill/>
        </p:spPr>
        <p:txBody>
          <a:bodyPr wrap="square">
            <a:spAutoFit/>
          </a:bodyPr>
          <a:lstStyle/>
          <a:p>
            <a:pPr marL="0" indent="0">
              <a:buNone/>
            </a:pPr>
            <a:r>
              <a:rPr lang="en-US" sz="1800" dirty="0"/>
              <a:t>ROPES:   4, 3, 2, 6</a:t>
            </a:r>
          </a:p>
          <a:p>
            <a:pPr marL="0" indent="0">
              <a:buNone/>
            </a:pPr>
            <a:r>
              <a:rPr lang="en-US" dirty="0"/>
              <a:t>Sort: 2,3,4,6	O(n)	</a:t>
            </a:r>
          </a:p>
          <a:p>
            <a:pPr marL="0" indent="0">
              <a:buNone/>
            </a:pPr>
            <a:r>
              <a:rPr lang="en-US" sz="1800" dirty="0"/>
              <a:t>2+3= 5 		5</a:t>
            </a:r>
          </a:p>
          <a:p>
            <a:pPr marL="0" indent="0">
              <a:buNone/>
            </a:pPr>
            <a:endParaRPr lang="en-US" dirty="0"/>
          </a:p>
          <a:p>
            <a:pPr marL="0" indent="0">
              <a:buNone/>
            </a:pPr>
            <a:r>
              <a:rPr lang="en-US" dirty="0"/>
              <a:t>Ropes: 5,4,6</a:t>
            </a:r>
            <a:endParaRPr lang="en-US" sz="1800" dirty="0"/>
          </a:p>
          <a:p>
            <a:pPr marL="0" indent="0">
              <a:buNone/>
            </a:pPr>
            <a:r>
              <a:rPr lang="en-US" dirty="0"/>
              <a:t>Sort:	4,5,6	 O(n)</a:t>
            </a:r>
          </a:p>
          <a:p>
            <a:pPr marL="0" indent="0">
              <a:buNone/>
            </a:pPr>
            <a:r>
              <a:rPr lang="en-US" dirty="0"/>
              <a:t>4+5=9		14</a:t>
            </a:r>
          </a:p>
          <a:p>
            <a:pPr marL="0" indent="0">
              <a:buNone/>
            </a:pPr>
            <a:endParaRPr lang="en-US" dirty="0"/>
          </a:p>
          <a:p>
            <a:pPr marL="0" indent="0">
              <a:buNone/>
            </a:pPr>
            <a:r>
              <a:rPr lang="en-US" dirty="0"/>
              <a:t>Ropes: 9,6</a:t>
            </a:r>
          </a:p>
          <a:p>
            <a:pPr marL="0" indent="0">
              <a:buNone/>
            </a:pPr>
            <a:r>
              <a:rPr lang="en-US" dirty="0"/>
              <a:t>Sort: 	6,9	 O(n)</a:t>
            </a:r>
          </a:p>
          <a:p>
            <a:pPr marL="0" indent="0">
              <a:buNone/>
            </a:pPr>
            <a:r>
              <a:rPr lang="en-US" dirty="0"/>
              <a:t>6+9=15		</a:t>
            </a:r>
            <a:r>
              <a:rPr lang="en-US" b="1" dirty="0"/>
              <a:t>29</a:t>
            </a:r>
          </a:p>
          <a:p>
            <a:pPr marL="0" indent="0">
              <a:buNone/>
            </a:pPr>
            <a:endParaRPr lang="en-US" dirty="0"/>
          </a:p>
          <a:p>
            <a:pPr marL="0" indent="0">
              <a:buNone/>
            </a:pPr>
            <a:r>
              <a:rPr lang="en-US" dirty="0"/>
              <a:t>	15</a:t>
            </a:r>
          </a:p>
          <a:p>
            <a:pPr marL="0" indent="0">
              <a:buNone/>
            </a:pPr>
            <a:endParaRPr lang="en-US" sz="1800" dirty="0"/>
          </a:p>
        </p:txBody>
      </p:sp>
    </p:spTree>
    <p:extLst>
      <p:ext uri="{BB962C8B-B14F-4D97-AF65-F5344CB8AC3E}">
        <p14:creationId xmlns:p14="http://schemas.microsoft.com/office/powerpoint/2010/main" val="2145432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AC52-8ED3-66A3-0201-DBC241DEF8DD}"/>
              </a:ext>
            </a:extLst>
          </p:cNvPr>
          <p:cNvSpPr>
            <a:spLocks noGrp="1"/>
          </p:cNvSpPr>
          <p:nvPr>
            <p:ph type="title"/>
          </p:nvPr>
        </p:nvSpPr>
        <p:spPr/>
        <p:txBody>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2615D76-E899-5FD4-6F1A-DB330466162E}"/>
              </a:ext>
            </a:extLst>
          </p:cNvPr>
          <p:cNvSpPr>
            <a:spLocks noGrp="1"/>
          </p:cNvSpPr>
          <p:nvPr>
            <p:ph idx="1"/>
          </p:nvPr>
        </p:nvSpPr>
        <p:spPr>
          <a:xfrm>
            <a:off x="838200" y="1825625"/>
            <a:ext cx="7212496" cy="4351338"/>
          </a:xfrm>
        </p:spPr>
        <p:txBody>
          <a:bodyPr>
            <a:normAutofit fontScale="92500" lnSpcReduction="10000"/>
          </a:bodyPr>
          <a:lstStyle/>
          <a:p>
            <a:pPr marL="0" indent="0">
              <a:buNone/>
            </a:pPr>
            <a:r>
              <a:rPr lang="en-IN" b="1" i="0" dirty="0">
                <a:solidFill>
                  <a:srgbClr val="000000"/>
                </a:solidFill>
                <a:effectLst/>
                <a:highlight>
                  <a:srgbClr val="FFFFFF"/>
                </a:highlight>
                <a:latin typeface="Mulish"/>
              </a:rPr>
              <a:t>Optimized Approach</a:t>
            </a:r>
            <a:endParaRPr lang="en-IN" b="1" i="0" dirty="0">
              <a:solidFill>
                <a:srgbClr val="343434"/>
              </a:solidFill>
              <a:effectLst/>
              <a:highlight>
                <a:srgbClr val="FFFFFF"/>
              </a:highlight>
              <a:latin typeface="Mulish"/>
            </a:endParaRPr>
          </a:p>
          <a:p>
            <a:r>
              <a:rPr lang="en-US" b="0" i="0" dirty="0">
                <a:solidFill>
                  <a:srgbClr val="000000"/>
                </a:solidFill>
                <a:effectLst/>
                <a:highlight>
                  <a:srgbClr val="FFFFFF"/>
                </a:highlight>
                <a:latin typeface="Mulish"/>
              </a:rPr>
              <a:t>Create a min Heap</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At any time, take two ropes of minimum lengths and combine them.</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Pop the two minimal lengths taken above and insert a new length(sum of lengths) into the min-heap.</a:t>
            </a:r>
            <a:endParaRPr lang="en-US" b="0" i="0" dirty="0">
              <a:solidFill>
                <a:srgbClr val="7F7F7F"/>
              </a:solidFill>
              <a:effectLst/>
              <a:highlight>
                <a:srgbClr val="FFFFFF"/>
              </a:highlight>
              <a:latin typeface="Mulish"/>
            </a:endParaRPr>
          </a:p>
          <a:p>
            <a:r>
              <a:rPr lang="en-US" b="0" i="0" dirty="0">
                <a:solidFill>
                  <a:srgbClr val="000000"/>
                </a:solidFill>
                <a:effectLst/>
                <a:highlight>
                  <a:srgbClr val="FFFFFF"/>
                </a:highlight>
                <a:latin typeface="Mulish"/>
              </a:rPr>
              <a:t>Find the most optimal Cost.</a:t>
            </a:r>
            <a:endParaRPr lang="en-US" b="0" i="0" dirty="0">
              <a:solidFill>
                <a:srgbClr val="7F7F7F"/>
              </a:solidFill>
              <a:effectLst/>
              <a:highlight>
                <a:srgbClr val="FFFFFF"/>
              </a:highlight>
              <a:latin typeface="Mulish"/>
            </a:endParaRPr>
          </a:p>
          <a:p>
            <a:endParaRPr lang="en-IN" dirty="0"/>
          </a:p>
          <a:p>
            <a:r>
              <a:rPr lang="en-US" b="0" i="0" dirty="0">
                <a:solidFill>
                  <a:srgbClr val="141414"/>
                </a:solidFill>
                <a:effectLst/>
                <a:highlight>
                  <a:srgbClr val="FFFFFF"/>
                </a:highlight>
                <a:latin typeface="Mulish"/>
              </a:rPr>
              <a:t>The time complexity for this problem will reduce from O (n²*log n) to O (n*log n).</a:t>
            </a:r>
            <a:endParaRPr lang="en-IN" dirty="0"/>
          </a:p>
        </p:txBody>
      </p:sp>
      <p:sp>
        <p:nvSpPr>
          <p:cNvPr id="4" name="TextBox 3">
            <a:extLst>
              <a:ext uri="{FF2B5EF4-FFF2-40B4-BE49-F238E27FC236}">
                <a16:creationId xmlns:a16="http://schemas.microsoft.com/office/drawing/2014/main" id="{11B96645-34D5-1ED4-C99B-772748285AFF}"/>
              </a:ext>
            </a:extLst>
          </p:cNvPr>
          <p:cNvSpPr txBox="1"/>
          <p:nvPr/>
        </p:nvSpPr>
        <p:spPr>
          <a:xfrm>
            <a:off x="9130749" y="2185577"/>
            <a:ext cx="2763077" cy="4247317"/>
          </a:xfrm>
          <a:prstGeom prst="rect">
            <a:avLst/>
          </a:prstGeom>
          <a:noFill/>
        </p:spPr>
        <p:txBody>
          <a:bodyPr wrap="square">
            <a:spAutoFit/>
          </a:bodyPr>
          <a:lstStyle/>
          <a:p>
            <a:pPr marL="0" indent="0">
              <a:buNone/>
            </a:pPr>
            <a:r>
              <a:rPr lang="en-US" sz="1800" dirty="0"/>
              <a:t>ROPES:   4, 3, 2, 6</a:t>
            </a:r>
          </a:p>
          <a:p>
            <a:pPr marL="0" indent="0">
              <a:buNone/>
            </a:pPr>
            <a:endParaRPr lang="en-US" sz="1800" dirty="0"/>
          </a:p>
          <a:p>
            <a:pPr marL="0" indent="0">
              <a:buNone/>
            </a:pPr>
            <a:r>
              <a:rPr lang="en-US" dirty="0"/>
              <a:t>Min heap: </a:t>
            </a:r>
            <a:r>
              <a:rPr lang="en-US" dirty="0">
                <a:solidFill>
                  <a:srgbClr val="FF0000"/>
                </a:solidFill>
              </a:rPr>
              <a:t>2,3</a:t>
            </a:r>
            <a:r>
              <a:rPr lang="en-US" dirty="0"/>
              <a:t>,4,6</a:t>
            </a:r>
          </a:p>
          <a:p>
            <a:pPr marL="0" indent="0">
              <a:buNone/>
            </a:pPr>
            <a:r>
              <a:rPr lang="en-US" sz="1800" dirty="0"/>
              <a:t>Pop:2,3</a:t>
            </a:r>
          </a:p>
          <a:p>
            <a:pPr marL="0" indent="0">
              <a:buNone/>
            </a:pPr>
            <a:r>
              <a:rPr lang="en-US" sz="1800" dirty="0"/>
              <a:t>2+3= 5 		5</a:t>
            </a:r>
          </a:p>
          <a:p>
            <a:pPr marL="0" indent="0">
              <a:buNone/>
            </a:pPr>
            <a:r>
              <a:rPr lang="en-US" dirty="0"/>
              <a:t>Insert: 5		log()</a:t>
            </a:r>
            <a:endParaRPr lang="en-US" sz="1800" dirty="0"/>
          </a:p>
          <a:p>
            <a:pPr marL="0" indent="0">
              <a:buNone/>
            </a:pPr>
            <a:r>
              <a:rPr lang="en-US" dirty="0"/>
              <a:t>	</a:t>
            </a:r>
            <a:r>
              <a:rPr lang="en-US" dirty="0">
                <a:solidFill>
                  <a:srgbClr val="FF0000"/>
                </a:solidFill>
              </a:rPr>
              <a:t>4</a:t>
            </a:r>
            <a:r>
              <a:rPr lang="en-US" dirty="0"/>
              <a:t>,6,</a:t>
            </a:r>
            <a:r>
              <a:rPr lang="en-US" dirty="0">
                <a:solidFill>
                  <a:srgbClr val="FF0000"/>
                </a:solidFill>
              </a:rPr>
              <a:t>5</a:t>
            </a:r>
          </a:p>
          <a:p>
            <a:pPr marL="0" indent="0">
              <a:buNone/>
            </a:pPr>
            <a:r>
              <a:rPr lang="en-US" dirty="0"/>
              <a:t>Pop:4,5</a:t>
            </a:r>
          </a:p>
          <a:p>
            <a:pPr marL="0" indent="0">
              <a:buNone/>
            </a:pPr>
            <a:r>
              <a:rPr lang="en-US" dirty="0"/>
              <a:t>4+5=9		14</a:t>
            </a:r>
          </a:p>
          <a:p>
            <a:pPr marL="0" indent="0">
              <a:buNone/>
            </a:pPr>
            <a:r>
              <a:rPr lang="en-US" dirty="0"/>
              <a:t>Insert:9		 log()</a:t>
            </a:r>
          </a:p>
          <a:p>
            <a:pPr marL="0" indent="0">
              <a:buNone/>
            </a:pPr>
            <a:r>
              <a:rPr lang="en-US" dirty="0"/>
              <a:t>	6,9</a:t>
            </a:r>
          </a:p>
          <a:p>
            <a:pPr marL="0" indent="0">
              <a:buNone/>
            </a:pPr>
            <a:r>
              <a:rPr lang="en-US" dirty="0"/>
              <a:t>Pop:6,9</a:t>
            </a:r>
          </a:p>
          <a:p>
            <a:pPr marL="0" indent="0">
              <a:buNone/>
            </a:pPr>
            <a:r>
              <a:rPr lang="en-US" dirty="0"/>
              <a:t>6+9=15		</a:t>
            </a:r>
            <a:r>
              <a:rPr lang="en-US" b="1" dirty="0"/>
              <a:t>29</a:t>
            </a:r>
          </a:p>
          <a:p>
            <a:pPr marL="0" indent="0">
              <a:buNone/>
            </a:pPr>
            <a:r>
              <a:rPr lang="en-US" dirty="0"/>
              <a:t>Insert:	15	 log()</a:t>
            </a:r>
          </a:p>
          <a:p>
            <a:pPr marL="0" indent="0">
              <a:buNone/>
            </a:pPr>
            <a:endParaRPr lang="en-US" sz="1800" dirty="0"/>
          </a:p>
        </p:txBody>
      </p:sp>
    </p:spTree>
    <p:extLst>
      <p:ext uri="{BB962C8B-B14F-4D97-AF65-F5344CB8AC3E}">
        <p14:creationId xmlns:p14="http://schemas.microsoft.com/office/powerpoint/2010/main" val="1052858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E0E2-B180-A62A-739C-92B5193C9CBF}"/>
              </a:ext>
            </a:extLst>
          </p:cNvPr>
          <p:cNvSpPr>
            <a:spLocks noGrp="1"/>
          </p:cNvSpPr>
          <p:nvPr>
            <p:ph type="title"/>
          </p:nvPr>
        </p:nvSpPr>
        <p:spPr/>
        <p:txBody>
          <a:bodyPr>
            <a:normAutofit/>
          </a:bodyPr>
          <a:lstStyle/>
          <a:p>
            <a:r>
              <a:rPr lang="en-IN" dirty="0"/>
              <a:t>Link to practise problem related to the topic</a:t>
            </a:r>
          </a:p>
        </p:txBody>
      </p:sp>
      <p:sp>
        <p:nvSpPr>
          <p:cNvPr id="3" name="Content Placeholder 2">
            <a:extLst>
              <a:ext uri="{FF2B5EF4-FFF2-40B4-BE49-F238E27FC236}">
                <a16:creationId xmlns:a16="http://schemas.microsoft.com/office/drawing/2014/main" id="{265DE455-3BE8-1C4A-523F-4D488BAB5EC4}"/>
              </a:ext>
            </a:extLst>
          </p:cNvPr>
          <p:cNvSpPr>
            <a:spLocks noGrp="1"/>
          </p:cNvSpPr>
          <p:nvPr>
            <p:ph idx="1"/>
          </p:nvPr>
        </p:nvSpPr>
        <p:spPr>
          <a:xfrm>
            <a:off x="2442824" y="3925795"/>
            <a:ext cx="7202621" cy="1325563"/>
          </a:xfrm>
        </p:spPr>
        <p:txBody>
          <a:bodyPr/>
          <a:lstStyle/>
          <a:p>
            <a:pPr marL="0" indent="0">
              <a:buNone/>
            </a:pPr>
            <a:r>
              <a:rPr lang="en-IN" dirty="0">
                <a:hlinkClick r:id="rId2"/>
              </a:rPr>
              <a:t>https://leetcode.com/tag/heap-priority-queue/</a:t>
            </a:r>
            <a:r>
              <a:rPr lang="en-IN" dirty="0"/>
              <a:t> </a:t>
            </a:r>
          </a:p>
        </p:txBody>
      </p:sp>
    </p:spTree>
    <p:extLst>
      <p:ext uri="{BB962C8B-B14F-4D97-AF65-F5344CB8AC3E}">
        <p14:creationId xmlns:p14="http://schemas.microsoft.com/office/powerpoint/2010/main" val="114698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lstStyle/>
          <a:p>
            <a:r>
              <a:rPr lang="en-IN" dirty="0"/>
              <a:t>Unit II</a:t>
            </a:r>
            <a:br>
              <a:rPr lang="en-IN" dirty="0"/>
            </a:br>
            <a:r>
              <a:rPr lang="en-IN" dirty="0"/>
              <a:t>[Disjoint Set Union]</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40166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A143-5962-80F6-8416-3FBC1E5B046F}"/>
              </a:ext>
            </a:extLst>
          </p:cNvPr>
          <p:cNvSpPr>
            <a:spLocks noGrp="1"/>
          </p:cNvSpPr>
          <p:nvPr>
            <p:ph type="title"/>
          </p:nvPr>
        </p:nvSpPr>
        <p:spPr/>
        <p:txBody>
          <a:bodyPr/>
          <a:lstStyle/>
          <a:p>
            <a:r>
              <a:rPr lang="en-IN" b="1" dirty="0"/>
              <a:t>2. Union-Find algorithm</a:t>
            </a:r>
          </a:p>
        </p:txBody>
      </p:sp>
      <p:sp>
        <p:nvSpPr>
          <p:cNvPr id="3" name="Content Placeholder 2">
            <a:extLst>
              <a:ext uri="{FF2B5EF4-FFF2-40B4-BE49-F238E27FC236}">
                <a16:creationId xmlns:a16="http://schemas.microsoft.com/office/drawing/2014/main" id="{A562C345-CC52-6AC7-8478-23A19E9A94CD}"/>
              </a:ext>
            </a:extLst>
          </p:cNvPr>
          <p:cNvSpPr>
            <a:spLocks noGrp="1"/>
          </p:cNvSpPr>
          <p:nvPr>
            <p:ph idx="1"/>
          </p:nvPr>
        </p:nvSpPr>
        <p:spPr/>
        <p:txBody>
          <a:bodyPr>
            <a:normAutofit/>
          </a:bodyPr>
          <a:lstStyle/>
          <a:p>
            <a:pPr marL="0" indent="0" algn="just">
              <a:buNone/>
            </a:pPr>
            <a:r>
              <a:rPr lang="en-US" dirty="0"/>
              <a:t>The Union-Find algorithm, also known as the Disjoint Set Union (DSU) or the Disjoint Set Data Structure, is a data structure that keeps track of a partition of a set into disjoint (non-overlapping) subsets. It supports two primary operations efficiently:</a:t>
            </a:r>
          </a:p>
          <a:p>
            <a:pPr algn="just">
              <a:buFont typeface="+mj-lt"/>
              <a:buAutoNum type="arabicPeriod"/>
            </a:pPr>
            <a:r>
              <a:rPr lang="en-US" b="1" dirty="0"/>
              <a:t>Find</a:t>
            </a:r>
            <a:r>
              <a:rPr lang="en-US" dirty="0"/>
              <a:t>: Determine the representative or "leader" of the subset a particular element belongs to. This operation helps in checking if two elements are in the same subset.</a:t>
            </a:r>
          </a:p>
          <a:p>
            <a:pPr algn="just">
              <a:buFont typeface="+mj-lt"/>
              <a:buAutoNum type="arabicPeriod"/>
            </a:pPr>
            <a:r>
              <a:rPr lang="en-US" b="1" dirty="0"/>
              <a:t>Union</a:t>
            </a:r>
            <a:r>
              <a:rPr lang="en-US" dirty="0"/>
              <a:t>: Merge two subsets into a single subset.</a:t>
            </a:r>
          </a:p>
          <a:p>
            <a:pPr algn="just"/>
            <a:endParaRPr lang="en-IN" dirty="0"/>
          </a:p>
        </p:txBody>
      </p:sp>
    </p:spTree>
    <p:extLst>
      <p:ext uri="{BB962C8B-B14F-4D97-AF65-F5344CB8AC3E}">
        <p14:creationId xmlns:p14="http://schemas.microsoft.com/office/powerpoint/2010/main" val="304612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737D-4E38-A622-5483-DC70A298C968}"/>
              </a:ext>
            </a:extLst>
          </p:cNvPr>
          <p:cNvSpPr>
            <a:spLocks noGrp="1"/>
          </p:cNvSpPr>
          <p:nvPr>
            <p:ph type="title"/>
          </p:nvPr>
        </p:nvSpPr>
        <p:spPr/>
        <p:txBody>
          <a:bodyPr>
            <a:normAutofit/>
          </a:bodyPr>
          <a:lstStyle/>
          <a:p>
            <a:r>
              <a:rPr lang="en-US" b="1" i="0" dirty="0">
                <a:solidFill>
                  <a:srgbClr val="273239"/>
                </a:solidFill>
                <a:effectLst/>
                <a:latin typeface="Nunito" pitchFamily="2" charset="0"/>
              </a:rPr>
              <a:t>Operations on Disjoint Set Data Structures:</a:t>
            </a:r>
            <a:endParaRPr lang="en-IN" dirty="0"/>
          </a:p>
        </p:txBody>
      </p:sp>
      <p:sp>
        <p:nvSpPr>
          <p:cNvPr id="3" name="Content Placeholder 2">
            <a:extLst>
              <a:ext uri="{FF2B5EF4-FFF2-40B4-BE49-F238E27FC236}">
                <a16:creationId xmlns:a16="http://schemas.microsoft.com/office/drawing/2014/main" id="{4D571AD7-C2DC-DAC8-4CFF-DFC054BB5680}"/>
              </a:ext>
            </a:extLst>
          </p:cNvPr>
          <p:cNvSpPr>
            <a:spLocks noGrp="1"/>
          </p:cNvSpPr>
          <p:nvPr>
            <p:ph idx="1"/>
          </p:nvPr>
        </p:nvSpPr>
        <p:spPr>
          <a:xfrm>
            <a:off x="318565" y="1825625"/>
            <a:ext cx="11373955" cy="4805250"/>
          </a:xfrm>
        </p:spPr>
        <p:txBody>
          <a:bodyPr>
            <a:normAutofit fontScale="92500" lnSpcReduction="10000"/>
          </a:bodyPr>
          <a:lstStyle/>
          <a:p>
            <a:pPr algn="just" fontAlgn="base"/>
            <a:r>
              <a:rPr lang="en-US" b="1" i="0" dirty="0">
                <a:solidFill>
                  <a:srgbClr val="273239"/>
                </a:solidFill>
                <a:effectLst/>
                <a:latin typeface="Nunito" pitchFamily="2" charset="0"/>
              </a:rPr>
              <a:t>1. Find: </a:t>
            </a:r>
            <a:r>
              <a:rPr lang="en-US" b="0" i="0" dirty="0">
                <a:solidFill>
                  <a:srgbClr val="273239"/>
                </a:solidFill>
                <a:effectLst/>
                <a:latin typeface="Nunito" pitchFamily="2" charset="0"/>
              </a:rPr>
              <a:t>Can be implemented by recursively traversing the parent array until we hit a node that is the parent of itself.</a:t>
            </a:r>
          </a:p>
          <a:p>
            <a:pPr lvl="1" algn="just" fontAlgn="base"/>
            <a:r>
              <a:rPr lang="en-US" b="1" i="0" dirty="0">
                <a:solidFill>
                  <a:srgbClr val="273239"/>
                </a:solidFill>
                <a:effectLst/>
                <a:latin typeface="Nunito" pitchFamily="2" charset="0"/>
              </a:rPr>
              <a:t>Time complexity</a:t>
            </a:r>
            <a:r>
              <a:rPr lang="en-US" b="0" i="0" dirty="0">
                <a:solidFill>
                  <a:srgbClr val="273239"/>
                </a:solidFill>
                <a:effectLst/>
                <a:latin typeface="Nunito" pitchFamily="2" charset="0"/>
              </a:rPr>
              <a:t>: This approach is inefficient and can take O(n) time in worst case.</a:t>
            </a:r>
            <a:endParaRPr lang="en-US" dirty="0">
              <a:solidFill>
                <a:srgbClr val="273239"/>
              </a:solidFill>
              <a:latin typeface="Nunito" pitchFamily="2" charset="0"/>
            </a:endParaRPr>
          </a:p>
          <a:p>
            <a:pPr algn="just" fontAlgn="base"/>
            <a:r>
              <a:rPr lang="en-US" b="1" i="0" dirty="0">
                <a:solidFill>
                  <a:srgbClr val="273239"/>
                </a:solidFill>
                <a:effectLst/>
                <a:latin typeface="Nunito" pitchFamily="2" charset="0"/>
              </a:rPr>
              <a:t>2. Union: </a:t>
            </a:r>
            <a:r>
              <a:rPr lang="en-US" b="0" i="0" dirty="0">
                <a:solidFill>
                  <a:srgbClr val="273239"/>
                </a:solidFill>
                <a:effectLst/>
                <a:latin typeface="Nunito" pitchFamily="2" charset="0"/>
              </a:rPr>
              <a:t>It takes </a:t>
            </a:r>
            <a:r>
              <a:rPr lang="en-US" b="1" i="0" dirty="0">
                <a:solidFill>
                  <a:srgbClr val="273239"/>
                </a:solidFill>
                <a:effectLst/>
                <a:latin typeface="Nunito" pitchFamily="2" charset="0"/>
              </a:rPr>
              <a:t>two elements</a:t>
            </a:r>
            <a:r>
              <a:rPr lang="en-US" b="0" i="0" dirty="0">
                <a:solidFill>
                  <a:srgbClr val="273239"/>
                </a:solidFill>
                <a:effectLst/>
                <a:latin typeface="Nunito" pitchFamily="2" charset="0"/>
              </a:rPr>
              <a:t> as input and finds the representatives of their sets using the </a:t>
            </a:r>
            <a:r>
              <a:rPr lang="en-US" b="1" i="0" dirty="0">
                <a:solidFill>
                  <a:srgbClr val="273239"/>
                </a:solidFill>
                <a:effectLst/>
                <a:latin typeface="Nunito" pitchFamily="2" charset="0"/>
              </a:rPr>
              <a:t>Find </a:t>
            </a:r>
            <a:r>
              <a:rPr lang="en-US" b="0" i="0" dirty="0">
                <a:solidFill>
                  <a:srgbClr val="273239"/>
                </a:solidFill>
                <a:effectLst/>
                <a:latin typeface="Nunito" pitchFamily="2" charset="0"/>
              </a:rPr>
              <a:t>operation, and finally puts either one of the trees (representing the set) under the root node of the other tree.</a:t>
            </a:r>
          </a:p>
          <a:p>
            <a:pPr lvl="1" algn="just" fontAlgn="base"/>
            <a:r>
              <a:rPr lang="en-US" b="1" i="0" dirty="0">
                <a:solidFill>
                  <a:srgbClr val="273239"/>
                </a:solidFill>
                <a:effectLst/>
                <a:latin typeface="Nunito" pitchFamily="2" charset="0"/>
              </a:rPr>
              <a:t>Time complexity</a:t>
            </a:r>
            <a:r>
              <a:rPr lang="en-US" b="0" i="0" dirty="0">
                <a:solidFill>
                  <a:srgbClr val="273239"/>
                </a:solidFill>
                <a:effectLst/>
                <a:latin typeface="Nunito" pitchFamily="2" charset="0"/>
              </a:rPr>
              <a:t>: This approach is inefficient and could lead to tree of length O(n) in worst case.</a:t>
            </a:r>
          </a:p>
          <a:p>
            <a:pPr marL="0" indent="0" algn="just" fontAlgn="base">
              <a:buNone/>
            </a:pPr>
            <a:br>
              <a:rPr lang="en-US" b="1" i="0" dirty="0">
                <a:solidFill>
                  <a:srgbClr val="273239"/>
                </a:solidFill>
                <a:effectLst/>
                <a:latin typeface="Nunito" pitchFamily="2" charset="0"/>
              </a:rPr>
            </a:br>
            <a:r>
              <a:rPr lang="en-US" b="1" i="0" dirty="0">
                <a:solidFill>
                  <a:srgbClr val="273239"/>
                </a:solidFill>
                <a:effectLst/>
                <a:latin typeface="Nunito" pitchFamily="2" charset="0"/>
              </a:rPr>
              <a:t>Optimizations (Union by Rank/Size and Path Compression): </a:t>
            </a:r>
          </a:p>
          <a:p>
            <a:pPr marL="0" indent="0" algn="just" fontAlgn="base">
              <a:buNone/>
            </a:pPr>
            <a:r>
              <a:rPr lang="en-US" b="0" i="0" dirty="0">
                <a:solidFill>
                  <a:srgbClr val="273239"/>
                </a:solidFill>
                <a:effectLst/>
                <a:latin typeface="Nunito" pitchFamily="2" charset="0"/>
              </a:rPr>
              <a:t>First is Union by Rank, which considers height of the tree as the factor and </a:t>
            </a:r>
          </a:p>
          <a:p>
            <a:pPr marL="0" indent="0" algn="just" fontAlgn="base">
              <a:buNone/>
            </a:pPr>
            <a:r>
              <a:rPr lang="en-US" b="0" i="0" dirty="0">
                <a:solidFill>
                  <a:srgbClr val="273239"/>
                </a:solidFill>
                <a:effectLst/>
                <a:latin typeface="Nunito" pitchFamily="2" charset="0"/>
              </a:rPr>
              <a:t>Second is Union by Size, which considers size of the tree as the factor while attaching one tree to the other .</a:t>
            </a:r>
          </a:p>
          <a:p>
            <a:pPr algn="just"/>
            <a:endParaRPr lang="en-IN" dirty="0"/>
          </a:p>
        </p:txBody>
      </p:sp>
    </p:spTree>
    <p:extLst>
      <p:ext uri="{BB962C8B-B14F-4D97-AF65-F5344CB8AC3E}">
        <p14:creationId xmlns:p14="http://schemas.microsoft.com/office/powerpoint/2010/main" val="197584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B7BB-06B7-77D2-DF85-B9FBF1691A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367637-A246-FCEB-C0FC-2CE84A18A34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C077936-3C7F-FE0D-B67B-F2258D3AAB10}"/>
              </a:ext>
            </a:extLst>
          </p:cNvPr>
          <p:cNvPicPr>
            <a:picLocks noChangeAspect="1"/>
          </p:cNvPicPr>
          <p:nvPr/>
        </p:nvPicPr>
        <p:blipFill>
          <a:blip r:embed="rId2"/>
          <a:stretch>
            <a:fillRect/>
          </a:stretch>
        </p:blipFill>
        <p:spPr>
          <a:xfrm>
            <a:off x="8999536" y="1920360"/>
            <a:ext cx="3192463" cy="2869916"/>
          </a:xfrm>
          <a:prstGeom prst="rect">
            <a:avLst/>
          </a:prstGeom>
        </p:spPr>
      </p:pic>
      <p:pic>
        <p:nvPicPr>
          <p:cNvPr id="4098" name="Picture 2">
            <a:extLst>
              <a:ext uri="{FF2B5EF4-FFF2-40B4-BE49-F238E27FC236}">
                <a16:creationId xmlns:a16="http://schemas.microsoft.com/office/drawing/2014/main" id="{56424494-9BC0-A395-2A77-43F6539F1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99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275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15BE-FE28-87AF-E3AC-A83B5AC25C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82498B-A638-2953-8CD4-4FA7E04801BE}"/>
              </a:ext>
            </a:extLst>
          </p:cNvPr>
          <p:cNvSpPr>
            <a:spLocks noGrp="1"/>
          </p:cNvSpPr>
          <p:nvPr>
            <p:ph idx="1"/>
          </p:nvPr>
        </p:nvSpPr>
        <p:spPr/>
        <p:txBody>
          <a:bodyPr/>
          <a:lstStyle/>
          <a:p>
            <a:endParaRPr lang="en-IN"/>
          </a:p>
        </p:txBody>
      </p:sp>
      <p:pic>
        <p:nvPicPr>
          <p:cNvPr id="2050" name="Picture 2" descr="Disjoint Set | Union-Find Algorithm - Union by rank and path compression">
            <a:extLst>
              <a:ext uri="{FF2B5EF4-FFF2-40B4-BE49-F238E27FC236}">
                <a16:creationId xmlns:a16="http://schemas.microsoft.com/office/drawing/2014/main" id="{D2953AA8-928A-16D3-1CA7-210A3C923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98" y="1125427"/>
            <a:ext cx="6204462" cy="525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84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0BCE-AE8F-48B5-88D7-8D13C4D6CE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E9C2AF-E43C-7280-8F5F-F7708260B2B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15637A-4840-E45B-B2A5-0DE512C2F2AD}"/>
              </a:ext>
            </a:extLst>
          </p:cNvPr>
          <p:cNvPicPr>
            <a:picLocks noChangeAspect="1"/>
          </p:cNvPicPr>
          <p:nvPr/>
        </p:nvPicPr>
        <p:blipFill>
          <a:blip r:embed="rId2"/>
          <a:stretch>
            <a:fillRect/>
          </a:stretch>
        </p:blipFill>
        <p:spPr>
          <a:xfrm>
            <a:off x="313158" y="233025"/>
            <a:ext cx="11238904" cy="6624975"/>
          </a:xfrm>
          <a:prstGeom prst="rect">
            <a:avLst/>
          </a:prstGeom>
        </p:spPr>
      </p:pic>
    </p:spTree>
    <p:extLst>
      <p:ext uri="{BB962C8B-B14F-4D97-AF65-F5344CB8AC3E}">
        <p14:creationId xmlns:p14="http://schemas.microsoft.com/office/powerpoint/2010/main" val="428992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16A3-EA1C-6E29-D24E-CD3D30F0EA4A}"/>
              </a:ext>
            </a:extLst>
          </p:cNvPr>
          <p:cNvSpPr>
            <a:spLocks noGrp="1"/>
          </p:cNvSpPr>
          <p:nvPr>
            <p:ph type="title"/>
          </p:nvPr>
        </p:nvSpPr>
        <p:spPr/>
        <p:txBody>
          <a:bodyPr/>
          <a:lstStyle/>
          <a:p>
            <a:r>
              <a:rPr lang="en-IN" dirty="0"/>
              <a:t>HEAP : Insertion</a:t>
            </a:r>
          </a:p>
        </p:txBody>
      </p:sp>
      <p:sp>
        <p:nvSpPr>
          <p:cNvPr id="3" name="Content Placeholder 2">
            <a:extLst>
              <a:ext uri="{FF2B5EF4-FFF2-40B4-BE49-F238E27FC236}">
                <a16:creationId xmlns:a16="http://schemas.microsoft.com/office/drawing/2014/main" id="{9F44EA36-C603-C6CC-7F6B-D914538C369D}"/>
              </a:ext>
            </a:extLst>
          </p:cNvPr>
          <p:cNvSpPr>
            <a:spLocks noGrp="1"/>
          </p:cNvSpPr>
          <p:nvPr>
            <p:ph idx="1"/>
          </p:nvPr>
        </p:nvSpPr>
        <p:spPr/>
        <p:txBody>
          <a:bodyPr/>
          <a:lstStyle/>
          <a:p>
            <a:r>
              <a:rPr lang="en-US" b="0" i="1" dirty="0">
                <a:effectLst/>
                <a:latin typeface="Nunito" pitchFamily="2" charset="0"/>
              </a:rPr>
              <a:t>A </a:t>
            </a:r>
            <a:r>
              <a:rPr lang="en-US" b="1" i="1" dirty="0">
                <a:effectLst/>
                <a:latin typeface="Nunito" pitchFamily="2" charset="0"/>
              </a:rPr>
              <a:t>Max-Heap</a:t>
            </a:r>
            <a:r>
              <a:rPr lang="en-US" b="0" i="1" dirty="0">
                <a:effectLst/>
                <a:latin typeface="Nunito" pitchFamily="2" charset="0"/>
              </a:rPr>
              <a:t> is defined as a type of </a:t>
            </a:r>
            <a:r>
              <a:rPr lang="en-US" b="0" i="1" u="sng" dirty="0">
                <a:effectLst/>
                <a:latin typeface="Nunito" pitchFamily="2" charset="0"/>
                <a:hlinkClick r:id="rId2">
                  <a:extLst>
                    <a:ext uri="{A12FA001-AC4F-418D-AE19-62706E023703}">
                      <ahyp:hlinkClr xmlns:ahyp="http://schemas.microsoft.com/office/drawing/2018/hyperlinkcolor" val="tx"/>
                    </a:ext>
                  </a:extLst>
                </a:hlinkClick>
              </a:rPr>
              <a:t>Heap Data Structure</a:t>
            </a:r>
            <a:r>
              <a:rPr lang="en-US" b="0" i="1" dirty="0">
                <a:effectLst/>
                <a:latin typeface="Nunito" pitchFamily="2" charset="0"/>
              </a:rPr>
              <a:t> in which each internal node is greater than or equal to its children.</a:t>
            </a:r>
            <a:endParaRPr lang="en-IN" dirty="0"/>
          </a:p>
        </p:txBody>
      </p:sp>
      <p:pic>
        <p:nvPicPr>
          <p:cNvPr id="1026" name="Picture 2" descr="Insertion-In-Max-Heap">
            <a:extLst>
              <a:ext uri="{FF2B5EF4-FFF2-40B4-BE49-F238E27FC236}">
                <a16:creationId xmlns:a16="http://schemas.microsoft.com/office/drawing/2014/main" id="{A27FB3F4-F297-EDC7-E889-E58A26CC30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5" t="18630" r="5055" b="21664"/>
          <a:stretch/>
        </p:blipFill>
        <p:spPr bwMode="auto">
          <a:xfrm>
            <a:off x="1935479" y="2985077"/>
            <a:ext cx="8530467" cy="284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36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3FBA-18CF-E0EA-F735-CC4B2F9D1A8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20D86C8-5D99-3721-E568-0D182B075592}"/>
              </a:ext>
            </a:extLst>
          </p:cNvPr>
          <p:cNvSpPr>
            <a:spLocks noGrp="1"/>
          </p:cNvSpPr>
          <p:nvPr>
            <p:ph idx="1"/>
          </p:nvPr>
        </p:nvSpPr>
        <p:spPr>
          <a:xfrm>
            <a:off x="838199" y="1825625"/>
            <a:ext cx="10907415" cy="4351338"/>
          </a:xfrm>
        </p:spPr>
        <p:txBody>
          <a:bodyPr/>
          <a:lstStyle/>
          <a:p>
            <a:r>
              <a:rPr lang="en-IN" dirty="0"/>
              <a:t>Similar to the Kruskal’s Algo</a:t>
            </a:r>
          </a:p>
          <a:p>
            <a:r>
              <a:rPr lang="en-IN" dirty="0"/>
              <a:t>While not considering the weights.</a:t>
            </a:r>
          </a:p>
          <a:p>
            <a:endParaRPr lang="en-IN" dirty="0"/>
          </a:p>
          <a:p>
            <a:r>
              <a:rPr lang="en-IN" dirty="0"/>
              <a:t>So it will act as spanning tree (but not necessary the min. one)</a:t>
            </a:r>
          </a:p>
        </p:txBody>
      </p:sp>
    </p:spTree>
    <p:extLst>
      <p:ext uri="{BB962C8B-B14F-4D97-AF65-F5344CB8AC3E}">
        <p14:creationId xmlns:p14="http://schemas.microsoft.com/office/powerpoint/2010/main" val="2282841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09D3-3A14-E4DE-7460-8CEB8DF48A5D}"/>
              </a:ext>
            </a:extLst>
          </p:cNvPr>
          <p:cNvSpPr>
            <a:spLocks noGrp="1"/>
          </p:cNvSpPr>
          <p:nvPr>
            <p:ph type="title"/>
          </p:nvPr>
        </p:nvSpPr>
        <p:spPr>
          <a:xfrm>
            <a:off x="838200" y="217644"/>
            <a:ext cx="10515600" cy="820645"/>
          </a:xfrm>
        </p:spPr>
        <p:txBody>
          <a:bodyPr/>
          <a:lstStyle/>
          <a:p>
            <a:r>
              <a:rPr lang="en-IN" b="1" i="0" dirty="0">
                <a:solidFill>
                  <a:srgbClr val="111111"/>
                </a:solidFill>
                <a:effectLst/>
                <a:latin typeface="-apple-system"/>
              </a:rPr>
              <a:t>2.1 Union by Rank</a:t>
            </a:r>
            <a:endParaRPr lang="en-IN" dirty="0"/>
          </a:p>
        </p:txBody>
      </p:sp>
      <p:sp>
        <p:nvSpPr>
          <p:cNvPr id="3" name="Content Placeholder 2">
            <a:extLst>
              <a:ext uri="{FF2B5EF4-FFF2-40B4-BE49-F238E27FC236}">
                <a16:creationId xmlns:a16="http://schemas.microsoft.com/office/drawing/2014/main" id="{BC2D0367-4D1D-1FFC-F3D2-4D2EC312E794}"/>
              </a:ext>
            </a:extLst>
          </p:cNvPr>
          <p:cNvSpPr>
            <a:spLocks noGrp="1"/>
          </p:cNvSpPr>
          <p:nvPr>
            <p:ph idx="1"/>
          </p:nvPr>
        </p:nvSpPr>
        <p:spPr>
          <a:xfrm>
            <a:off x="354452" y="4406818"/>
            <a:ext cx="11479653" cy="2290061"/>
          </a:xfrm>
        </p:spPr>
        <p:txBody>
          <a:bodyPr>
            <a:normAutofit fontScale="85000" lnSpcReduction="20000"/>
          </a:bodyPr>
          <a:lstStyle/>
          <a:p>
            <a:pPr algn="just"/>
            <a:r>
              <a:rPr lang="en-US" sz="3200" b="0" i="0" dirty="0">
                <a:solidFill>
                  <a:srgbClr val="111111"/>
                </a:solidFill>
                <a:effectLst/>
                <a:latin typeface="-apple-system"/>
              </a:rPr>
              <a:t>Union by Rank is an optimization technique used to keep the tree flat.</a:t>
            </a:r>
          </a:p>
          <a:p>
            <a:pPr lvl="1" algn="just"/>
            <a:r>
              <a:rPr lang="en-US" sz="2800" b="0" i="0" dirty="0">
                <a:solidFill>
                  <a:srgbClr val="111111"/>
                </a:solidFill>
                <a:effectLst/>
                <a:latin typeface="-apple-system"/>
              </a:rPr>
              <a:t> The idea is to always attach the smaller tree under the root of the larger tree.</a:t>
            </a:r>
          </a:p>
          <a:p>
            <a:pPr lvl="1" algn="just"/>
            <a:r>
              <a:rPr lang="en-US" sz="2800" b="0" i="0" dirty="0">
                <a:solidFill>
                  <a:srgbClr val="111111"/>
                </a:solidFill>
                <a:effectLst/>
                <a:latin typeface="-apple-system"/>
              </a:rPr>
              <a:t> This helps in keeping the tree shallow, which in turn helps in keeping the operations efficient.</a:t>
            </a:r>
          </a:p>
          <a:p>
            <a:pPr algn="just"/>
            <a:r>
              <a:rPr lang="en-US" sz="3200" b="1" i="0" dirty="0">
                <a:solidFill>
                  <a:srgbClr val="111111"/>
                </a:solidFill>
                <a:effectLst/>
                <a:latin typeface="-apple-system"/>
              </a:rPr>
              <a:t>Rank</a:t>
            </a:r>
            <a:r>
              <a:rPr lang="en-US" sz="3200" b="0" i="0" dirty="0">
                <a:solidFill>
                  <a:srgbClr val="111111"/>
                </a:solidFill>
                <a:effectLst/>
                <a:latin typeface="-apple-system"/>
              </a:rPr>
              <a:t>: It is a measure of the depth of the tree. </a:t>
            </a:r>
          </a:p>
          <a:p>
            <a:pPr lvl="1" algn="just"/>
            <a:r>
              <a:rPr lang="en-US" sz="2800" b="0" i="0" dirty="0">
                <a:solidFill>
                  <a:srgbClr val="111111"/>
                </a:solidFill>
                <a:effectLst/>
                <a:latin typeface="-apple-system"/>
              </a:rPr>
              <a:t>When performing a union operation, the root of the tree with the smaller rank is made a child of the root of the tree with the larger rank.</a:t>
            </a:r>
          </a:p>
          <a:p>
            <a:pPr algn="just"/>
            <a:endParaRPr lang="en-IN" sz="3200" dirty="0"/>
          </a:p>
        </p:txBody>
      </p:sp>
      <p:pic>
        <p:nvPicPr>
          <p:cNvPr id="3074" name="Picture 2" descr="Leetcode-Union-Find Data Sturcture | by Yunrui Li | Medium">
            <a:extLst>
              <a:ext uri="{FF2B5EF4-FFF2-40B4-BE49-F238E27FC236}">
                <a16:creationId xmlns:a16="http://schemas.microsoft.com/office/drawing/2014/main" id="{2D6B6E2E-6C6F-4443-550B-8A2B7A7C8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5" y="982550"/>
            <a:ext cx="11430000" cy="33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29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E3E3-366B-051D-B18A-DCE07B728BBC}"/>
              </a:ext>
            </a:extLst>
          </p:cNvPr>
          <p:cNvSpPr>
            <a:spLocks noGrp="1"/>
          </p:cNvSpPr>
          <p:nvPr>
            <p:ph type="title"/>
          </p:nvPr>
        </p:nvSpPr>
        <p:spPr/>
        <p:txBody>
          <a:bodyPr/>
          <a:lstStyle/>
          <a:p>
            <a:r>
              <a:rPr lang="en-IN" b="1" i="0" dirty="0">
                <a:solidFill>
                  <a:srgbClr val="111111"/>
                </a:solidFill>
                <a:effectLst/>
                <a:latin typeface="-apple-system"/>
              </a:rPr>
              <a:t>2.3 Path Compression</a:t>
            </a:r>
            <a:endParaRPr lang="en-IN" dirty="0"/>
          </a:p>
        </p:txBody>
      </p:sp>
      <p:sp>
        <p:nvSpPr>
          <p:cNvPr id="3" name="Content Placeholder 2">
            <a:extLst>
              <a:ext uri="{FF2B5EF4-FFF2-40B4-BE49-F238E27FC236}">
                <a16:creationId xmlns:a16="http://schemas.microsoft.com/office/drawing/2014/main" id="{3BCE75C2-8743-AC50-72A0-EB45667A1CB7}"/>
              </a:ext>
            </a:extLst>
          </p:cNvPr>
          <p:cNvSpPr>
            <a:spLocks noGrp="1"/>
          </p:cNvSpPr>
          <p:nvPr>
            <p:ph idx="1"/>
          </p:nvPr>
        </p:nvSpPr>
        <p:spPr>
          <a:xfrm>
            <a:off x="838200" y="1825625"/>
            <a:ext cx="6996143" cy="4351338"/>
          </a:xfrm>
        </p:spPr>
        <p:txBody>
          <a:bodyPr>
            <a:normAutofit fontScale="92500" lnSpcReduction="20000"/>
          </a:bodyPr>
          <a:lstStyle/>
          <a:p>
            <a:pPr algn="just"/>
            <a:r>
              <a:rPr lang="en-US" b="0" i="0" dirty="0">
                <a:solidFill>
                  <a:srgbClr val="111111"/>
                </a:solidFill>
                <a:effectLst/>
                <a:latin typeface="-apple-system"/>
              </a:rPr>
              <a:t>Path Compression is another optimization technique used during the Find operation. </a:t>
            </a:r>
          </a:p>
          <a:p>
            <a:pPr algn="just"/>
            <a:r>
              <a:rPr lang="en-US" b="0" i="0" dirty="0">
                <a:solidFill>
                  <a:srgbClr val="111111"/>
                </a:solidFill>
                <a:effectLst/>
                <a:latin typeface="-apple-system"/>
              </a:rPr>
              <a:t>The idea is to make the tree flat by making every node point directly to the root whenever Find is called. </a:t>
            </a:r>
          </a:p>
          <a:p>
            <a:pPr algn="just"/>
            <a:r>
              <a:rPr lang="en-US" b="0" i="0" dirty="0">
                <a:solidFill>
                  <a:srgbClr val="111111"/>
                </a:solidFill>
                <a:effectLst/>
                <a:latin typeface="-apple-system"/>
              </a:rPr>
              <a:t>This drastically reduces the time complexity of future operations.</a:t>
            </a:r>
          </a:p>
          <a:p>
            <a:pPr algn="just"/>
            <a:r>
              <a:rPr lang="en-US" b="0" i="0" dirty="0">
                <a:solidFill>
                  <a:srgbClr val="111111"/>
                </a:solidFill>
                <a:effectLst/>
                <a:latin typeface="-apple-system"/>
              </a:rPr>
              <a:t>When a Find operation is performed, it traverses up the tree and makes every node on the path point directly to the root. </a:t>
            </a:r>
          </a:p>
          <a:p>
            <a:pPr algn="just"/>
            <a:r>
              <a:rPr lang="en-US" b="0" i="0" dirty="0">
                <a:solidFill>
                  <a:srgbClr val="111111"/>
                </a:solidFill>
                <a:effectLst/>
                <a:latin typeface="-apple-system"/>
              </a:rPr>
              <a:t>This flattens the structure of the tree, leading to very efficient subsequent operations.</a:t>
            </a:r>
            <a:endParaRPr lang="en-IN" dirty="0"/>
          </a:p>
        </p:txBody>
      </p:sp>
      <p:pic>
        <p:nvPicPr>
          <p:cNvPr id="1026" name="Picture 2" descr="Union-Find (Disjoint Set) - Hideous Humpback Freak">
            <a:extLst>
              <a:ext uri="{FF2B5EF4-FFF2-40B4-BE49-F238E27FC236}">
                <a16:creationId xmlns:a16="http://schemas.microsoft.com/office/drawing/2014/main" id="{8704BBBB-62C7-BCEB-B6C0-C134ACDB1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573" y="1690688"/>
            <a:ext cx="4492729" cy="415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082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1C9E-14E6-FF32-72C2-F6630AA276BA}"/>
              </a:ext>
            </a:extLst>
          </p:cNvPr>
          <p:cNvSpPr>
            <a:spLocks noGrp="1"/>
          </p:cNvSpPr>
          <p:nvPr>
            <p:ph type="title"/>
          </p:nvPr>
        </p:nvSpPr>
        <p:spPr/>
        <p:txBody>
          <a:bodyPr>
            <a:normAutofit/>
          </a:bodyPr>
          <a:lstStyle/>
          <a:p>
            <a:r>
              <a:rPr lang="en-IN" sz="4800" b="1" dirty="0"/>
              <a:t>Applications</a:t>
            </a:r>
          </a:p>
        </p:txBody>
      </p:sp>
      <p:sp>
        <p:nvSpPr>
          <p:cNvPr id="3" name="Content Placeholder 2">
            <a:extLst>
              <a:ext uri="{FF2B5EF4-FFF2-40B4-BE49-F238E27FC236}">
                <a16:creationId xmlns:a16="http://schemas.microsoft.com/office/drawing/2014/main" id="{EA19386E-1C79-A789-2FBF-6831942F31D0}"/>
              </a:ext>
            </a:extLst>
          </p:cNvPr>
          <p:cNvSpPr>
            <a:spLocks noGrp="1"/>
          </p:cNvSpPr>
          <p:nvPr>
            <p:ph idx="1"/>
          </p:nvPr>
        </p:nvSpPr>
        <p:spPr/>
        <p:txBody>
          <a:bodyPr/>
          <a:lstStyle/>
          <a:p>
            <a:pPr algn="just"/>
            <a:r>
              <a:rPr lang="en-US" dirty="0"/>
              <a:t>Kruskal’s Minimum Spanning Tree Algorithm: Used to check if adding an edge would form a cycle.</a:t>
            </a:r>
          </a:p>
          <a:p>
            <a:pPr algn="just"/>
            <a:r>
              <a:rPr lang="en-US" dirty="0"/>
              <a:t>Connected Components: Finding and merging connected components in a graph.</a:t>
            </a:r>
          </a:p>
          <a:p>
            <a:pPr algn="just"/>
            <a:r>
              <a:rPr lang="en-US" dirty="0"/>
              <a:t>Image Processing: Labeling connected components in binary images.</a:t>
            </a:r>
          </a:p>
          <a:p>
            <a:pPr algn="just"/>
            <a:r>
              <a:rPr lang="en-US" dirty="0"/>
              <a:t>Network Connectivity: Managing connectivity in dynamic networks.</a:t>
            </a:r>
          </a:p>
        </p:txBody>
      </p:sp>
    </p:spTree>
    <p:extLst>
      <p:ext uri="{BB962C8B-B14F-4D97-AF65-F5344CB8AC3E}">
        <p14:creationId xmlns:p14="http://schemas.microsoft.com/office/powerpoint/2010/main" val="489629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8067-3071-1CC3-DC11-9E8DB41A8349}"/>
              </a:ext>
            </a:extLst>
          </p:cNvPr>
          <p:cNvSpPr>
            <a:spLocks noGrp="1"/>
          </p:cNvSpPr>
          <p:nvPr>
            <p:ph type="title"/>
          </p:nvPr>
        </p:nvSpPr>
        <p:spPr/>
        <p:txBody>
          <a:bodyPr/>
          <a:lstStyle/>
          <a:p>
            <a:r>
              <a:rPr lang="en-IN" dirty="0"/>
              <a:t>Resource and Practice/Task</a:t>
            </a:r>
          </a:p>
        </p:txBody>
      </p:sp>
      <p:sp>
        <p:nvSpPr>
          <p:cNvPr id="3" name="Content Placeholder 2">
            <a:extLst>
              <a:ext uri="{FF2B5EF4-FFF2-40B4-BE49-F238E27FC236}">
                <a16:creationId xmlns:a16="http://schemas.microsoft.com/office/drawing/2014/main" id="{FDB4515E-7A7B-DA51-5551-A255C546741B}"/>
              </a:ext>
            </a:extLst>
          </p:cNvPr>
          <p:cNvSpPr>
            <a:spLocks noGrp="1"/>
          </p:cNvSpPr>
          <p:nvPr>
            <p:ph idx="1"/>
          </p:nvPr>
        </p:nvSpPr>
        <p:spPr/>
        <p:txBody>
          <a:bodyPr/>
          <a:lstStyle/>
          <a:p>
            <a:pPr marL="0" indent="0">
              <a:buNone/>
            </a:pPr>
            <a:r>
              <a:rPr lang="en-IN" sz="3600" dirty="0"/>
              <a:t>Resource </a:t>
            </a:r>
            <a:endParaRPr lang="en-IN" sz="3600" dirty="0">
              <a:hlinkClick r:id="rId2">
                <a:extLst>
                  <a:ext uri="{A12FA001-AC4F-418D-AE19-62706E023703}">
                    <ahyp:hlinkClr xmlns:ahyp="http://schemas.microsoft.com/office/drawing/2018/hyperlinkcolor" val="tx"/>
                  </a:ext>
                </a:extLst>
              </a:hlinkClick>
            </a:endParaRPr>
          </a:p>
          <a:p>
            <a:r>
              <a:rPr lang="en-IN" dirty="0">
                <a:hlinkClick r:id="rId2"/>
              </a:rPr>
              <a:t>https://www.youtube.com/watch?v=3gbO7FDYNFQ</a:t>
            </a:r>
            <a:r>
              <a:rPr lang="en-IN" dirty="0"/>
              <a:t> </a:t>
            </a:r>
          </a:p>
          <a:p>
            <a:r>
              <a:rPr lang="en-IN" dirty="0">
                <a:hlinkClick r:id="rId3"/>
              </a:rPr>
              <a:t>https://www.geeksforgeeks.org/introduction-to-disjoint-set-data-structure-or-union-find-algorithm/</a:t>
            </a:r>
            <a:r>
              <a:rPr lang="en-IN" dirty="0"/>
              <a:t> </a:t>
            </a:r>
          </a:p>
          <a:p>
            <a:pPr marL="0" indent="0">
              <a:buNone/>
            </a:pPr>
            <a:r>
              <a:rPr lang="en-IN" sz="3600" dirty="0"/>
              <a:t>Task</a:t>
            </a:r>
          </a:p>
          <a:p>
            <a:r>
              <a:rPr lang="en-IN" dirty="0">
                <a:hlinkClick r:id="rId4"/>
              </a:rPr>
              <a:t>https://www.geeksforgeeks.org/problems/union-find/1</a:t>
            </a:r>
            <a:r>
              <a:rPr lang="en-IN" dirty="0"/>
              <a:t> </a:t>
            </a:r>
          </a:p>
        </p:txBody>
      </p:sp>
    </p:spTree>
    <p:extLst>
      <p:ext uri="{BB962C8B-B14F-4D97-AF65-F5344CB8AC3E}">
        <p14:creationId xmlns:p14="http://schemas.microsoft.com/office/powerpoint/2010/main" val="144374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0839-C367-7A76-014B-FFC722748A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BE226C-8BA1-2CE9-CCDA-92292B55941E}"/>
              </a:ext>
            </a:extLst>
          </p:cNvPr>
          <p:cNvSpPr>
            <a:spLocks noGrp="1"/>
          </p:cNvSpPr>
          <p:nvPr>
            <p:ph idx="1"/>
          </p:nvPr>
        </p:nvSpPr>
        <p:spPr/>
        <p:txBody>
          <a:bodyPr>
            <a:normAutofit/>
          </a:bodyPr>
          <a:lstStyle/>
          <a:p>
            <a:r>
              <a:rPr lang="en-IN" dirty="0"/>
              <a:t>[Reading]</a:t>
            </a:r>
            <a:endParaRPr lang="en-IN" dirty="0">
              <a:hlinkClick r:id="rId2">
                <a:extLst>
                  <a:ext uri="{A12FA001-AC4F-418D-AE19-62706E023703}">
                    <ahyp:hlinkClr xmlns:ahyp="http://schemas.microsoft.com/office/drawing/2018/hyperlinkcolor" val="tx"/>
                  </a:ext>
                </a:extLst>
              </a:hlinkClick>
            </a:endParaRPr>
          </a:p>
          <a:p>
            <a:r>
              <a:rPr lang="en-IN" dirty="0">
                <a:solidFill>
                  <a:srgbClr val="0563C1"/>
                </a:solidFill>
                <a:hlinkClick r:id="rId2">
                  <a:extLst>
                    <a:ext uri="{A12FA001-AC4F-418D-AE19-62706E023703}">
                      <ahyp:hlinkClr xmlns:ahyp="http://schemas.microsoft.com/office/drawing/2018/hyperlinkcolor" val="tx"/>
                    </a:ext>
                  </a:extLst>
                </a:hlinkClick>
              </a:rPr>
              <a:t>https://www.hackerearth.com/practice/notes/disjoint-set-union-union-find/</a:t>
            </a:r>
            <a:r>
              <a:rPr lang="en-IN" dirty="0"/>
              <a:t> </a:t>
            </a:r>
          </a:p>
          <a:p>
            <a:r>
              <a:rPr lang="en-IN" dirty="0"/>
              <a:t>[Video]</a:t>
            </a:r>
          </a:p>
          <a:p>
            <a:r>
              <a:rPr lang="en-IN" dirty="0">
                <a:hlinkClick r:id="rId3"/>
              </a:rPr>
              <a:t>https://www.youtube.com/watch?v=ayW5B2W9hfo</a:t>
            </a:r>
            <a:r>
              <a:rPr lang="en-IN" dirty="0"/>
              <a:t> </a:t>
            </a:r>
          </a:p>
          <a:p>
            <a:r>
              <a:rPr lang="en-IN" dirty="0"/>
              <a:t>[Practice]</a:t>
            </a:r>
          </a:p>
          <a:p>
            <a:r>
              <a:rPr lang="en-IN" dirty="0">
                <a:hlinkClick r:id="rId4"/>
              </a:rPr>
              <a:t>https://www.geeksforgeeks.org/problems/disjoint-set-union-find/0</a:t>
            </a:r>
            <a:r>
              <a:rPr lang="en-IN" dirty="0"/>
              <a:t> </a:t>
            </a:r>
          </a:p>
        </p:txBody>
      </p:sp>
    </p:spTree>
    <p:extLst>
      <p:ext uri="{BB962C8B-B14F-4D97-AF65-F5344CB8AC3E}">
        <p14:creationId xmlns:p14="http://schemas.microsoft.com/office/powerpoint/2010/main" val="1366470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lstStyle/>
          <a:p>
            <a:r>
              <a:rPr lang="en-IN" dirty="0"/>
              <a:t>Unit III</a:t>
            </a:r>
            <a:br>
              <a:rPr lang="en-IN" dirty="0"/>
            </a:br>
            <a:r>
              <a:rPr lang="en-IN" dirty="0"/>
              <a:t>[Binary trees]</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13904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45F0-9C4F-2C9E-9B16-92A03C4C3A7E}"/>
              </a:ext>
            </a:extLst>
          </p:cNvPr>
          <p:cNvSpPr>
            <a:spLocks noGrp="1"/>
          </p:cNvSpPr>
          <p:nvPr>
            <p:ph type="title"/>
          </p:nvPr>
        </p:nvSpPr>
        <p:spPr/>
        <p:txBody>
          <a:bodyPr/>
          <a:lstStyle/>
          <a:p>
            <a:r>
              <a:rPr lang="en-IN" dirty="0"/>
              <a:t>Types of Binary Tree</a:t>
            </a:r>
          </a:p>
        </p:txBody>
      </p:sp>
      <p:sp>
        <p:nvSpPr>
          <p:cNvPr id="3" name="Content Placeholder 2">
            <a:extLst>
              <a:ext uri="{FF2B5EF4-FFF2-40B4-BE49-F238E27FC236}">
                <a16:creationId xmlns:a16="http://schemas.microsoft.com/office/drawing/2014/main" id="{A15D6E38-6415-C821-DD72-4B62D6A48A65}"/>
              </a:ext>
            </a:extLst>
          </p:cNvPr>
          <p:cNvSpPr>
            <a:spLocks noGrp="1"/>
          </p:cNvSpPr>
          <p:nvPr>
            <p:ph idx="1"/>
          </p:nvPr>
        </p:nvSpPr>
        <p:spPr/>
        <p:txBody>
          <a:bodyPr/>
          <a:lstStyle/>
          <a:p>
            <a:pPr marL="0" indent="0" algn="just" fontAlgn="base">
              <a:buNone/>
            </a:pPr>
            <a:r>
              <a:rPr lang="en-US" b="1" i="0" dirty="0">
                <a:solidFill>
                  <a:srgbClr val="273239"/>
                </a:solidFill>
                <a:effectLst/>
                <a:latin typeface="Nunito" pitchFamily="2" charset="0"/>
              </a:rPr>
              <a:t>1. Full Binary Tree: </a:t>
            </a:r>
            <a:r>
              <a:rPr lang="en-US" b="0" i="0" dirty="0">
                <a:solidFill>
                  <a:srgbClr val="273239"/>
                </a:solidFill>
                <a:effectLst/>
                <a:latin typeface="Nunito" pitchFamily="2" charset="0"/>
              </a:rPr>
              <a:t> A Binary Tree is a full binary tree if every node has 0 or 2 children. The following are examples of a full binary tree. We can also say a full binary tree is a binary tree in which all nodes except leaf nodes have two children. </a:t>
            </a:r>
          </a:p>
          <a:p>
            <a:pPr algn="just" rtl="0" fontAlgn="base"/>
            <a:r>
              <a:rPr lang="en-US" b="0" i="0" dirty="0">
                <a:solidFill>
                  <a:srgbClr val="273239"/>
                </a:solidFill>
                <a:effectLst/>
                <a:latin typeface="Nunito" pitchFamily="2" charset="0"/>
              </a:rPr>
              <a:t>A full Binary tree is a special type of binary tree in which every parent node/internal node has either two or no children. It is also known as a proper binary tree.</a:t>
            </a:r>
          </a:p>
          <a:p>
            <a:pPr marL="0" indent="0" algn="just">
              <a:buNone/>
            </a:pPr>
            <a:endParaRPr lang="en-IN" dirty="0"/>
          </a:p>
        </p:txBody>
      </p:sp>
      <p:pic>
        <p:nvPicPr>
          <p:cNvPr id="1026" name="Picture 2" descr="Full Binary Tree">
            <a:extLst>
              <a:ext uri="{FF2B5EF4-FFF2-40B4-BE49-F238E27FC236}">
                <a16:creationId xmlns:a16="http://schemas.microsoft.com/office/drawing/2014/main" id="{84C1D355-2784-9A90-E4F7-B091E928A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1" t="27045" r="15898"/>
          <a:stretch/>
        </p:blipFill>
        <p:spPr bwMode="auto">
          <a:xfrm>
            <a:off x="8614228" y="4448630"/>
            <a:ext cx="2307771" cy="23707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93EED2-B021-E57A-1A1C-2B9149AA14FF}"/>
              </a:ext>
            </a:extLst>
          </p:cNvPr>
          <p:cNvSpPr txBox="1"/>
          <p:nvPr/>
        </p:nvSpPr>
        <p:spPr>
          <a:xfrm>
            <a:off x="838200" y="5559363"/>
            <a:ext cx="6096000" cy="369332"/>
          </a:xfrm>
          <a:prstGeom prst="rect">
            <a:avLst/>
          </a:prstGeom>
          <a:noFill/>
        </p:spPr>
        <p:txBody>
          <a:bodyPr wrap="square">
            <a:spAutoFit/>
          </a:bodyPr>
          <a:lstStyle/>
          <a:p>
            <a:r>
              <a:rPr lang="en-IN" dirty="0">
                <a:hlinkClick r:id="rId3"/>
              </a:rPr>
              <a:t>https://www.geeksforgeeks.org/types-of-binary-tree/</a:t>
            </a:r>
            <a:r>
              <a:rPr lang="en-IN" dirty="0"/>
              <a:t> </a:t>
            </a:r>
          </a:p>
        </p:txBody>
      </p:sp>
    </p:spTree>
    <p:extLst>
      <p:ext uri="{BB962C8B-B14F-4D97-AF65-F5344CB8AC3E}">
        <p14:creationId xmlns:p14="http://schemas.microsoft.com/office/powerpoint/2010/main" val="2029215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A6BD-4CA5-CDDD-23EB-ADC94BDD84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B896E6-F3A3-0F1F-F26E-478A4F3414C8}"/>
              </a:ext>
            </a:extLst>
          </p:cNvPr>
          <p:cNvSpPr>
            <a:spLocks noGrp="1"/>
          </p:cNvSpPr>
          <p:nvPr>
            <p:ph idx="1"/>
          </p:nvPr>
        </p:nvSpPr>
        <p:spPr>
          <a:xfrm>
            <a:off x="838200" y="1825625"/>
            <a:ext cx="7130143" cy="4351338"/>
          </a:xfrm>
        </p:spPr>
        <p:txBody>
          <a:bodyPr/>
          <a:lstStyle/>
          <a:p>
            <a:pPr marL="0" indent="0" algn="just" fontAlgn="base">
              <a:buNone/>
            </a:pPr>
            <a:r>
              <a:rPr lang="en-US" b="1" i="0" dirty="0">
                <a:solidFill>
                  <a:srgbClr val="273239"/>
                </a:solidFill>
                <a:effectLst/>
                <a:latin typeface="Nunito" pitchFamily="2" charset="0"/>
              </a:rPr>
              <a:t>Degenerate (or pathological) tree</a:t>
            </a:r>
          </a:p>
          <a:p>
            <a:pPr algn="just" rtl="0" fontAlgn="base"/>
            <a:r>
              <a:rPr lang="en-US" b="0" i="0" dirty="0">
                <a:solidFill>
                  <a:srgbClr val="273239"/>
                </a:solidFill>
                <a:effectLst/>
                <a:latin typeface="Nunito" pitchFamily="2" charset="0"/>
              </a:rPr>
              <a:t>A Tree where every internal node has one child. </a:t>
            </a:r>
          </a:p>
          <a:p>
            <a:pPr algn="just" rtl="0" fontAlgn="base"/>
            <a:r>
              <a:rPr lang="en-US" b="0" i="0" dirty="0">
                <a:solidFill>
                  <a:srgbClr val="273239"/>
                </a:solidFill>
                <a:effectLst/>
                <a:latin typeface="Nunito" pitchFamily="2" charset="0"/>
              </a:rPr>
              <a:t>Such trees are performance-wise same as linked list. </a:t>
            </a:r>
          </a:p>
          <a:p>
            <a:pPr algn="just" rtl="0" fontAlgn="base"/>
            <a:r>
              <a:rPr lang="en-US" b="0" i="0" dirty="0">
                <a:solidFill>
                  <a:srgbClr val="273239"/>
                </a:solidFill>
                <a:effectLst/>
                <a:latin typeface="Nunito" pitchFamily="2" charset="0"/>
              </a:rPr>
              <a:t>A degenerate or pathological tree is a tree having a single child either left or right.</a:t>
            </a:r>
          </a:p>
          <a:p>
            <a:pPr algn="just"/>
            <a:endParaRPr lang="en-IN" dirty="0"/>
          </a:p>
        </p:txBody>
      </p:sp>
      <p:pic>
        <p:nvPicPr>
          <p:cNvPr id="2052" name="Picture 4" descr="Degenerate (or pathological) tree">
            <a:extLst>
              <a:ext uri="{FF2B5EF4-FFF2-40B4-BE49-F238E27FC236}">
                <a16:creationId xmlns:a16="http://schemas.microsoft.com/office/drawing/2014/main" id="{AE44A327-35F5-B666-382D-CA2E8B600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713" y="1917473"/>
            <a:ext cx="3533775"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23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528-3065-DB1D-0BF0-6BB409F11A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0822A1-EC16-A820-91B4-651E06C04FBE}"/>
              </a:ext>
            </a:extLst>
          </p:cNvPr>
          <p:cNvSpPr>
            <a:spLocks noGrp="1"/>
          </p:cNvSpPr>
          <p:nvPr>
            <p:ph idx="1"/>
          </p:nvPr>
        </p:nvSpPr>
        <p:spPr>
          <a:xfrm>
            <a:off x="838200" y="1825625"/>
            <a:ext cx="10599057" cy="4351338"/>
          </a:xfrm>
        </p:spPr>
        <p:txBody>
          <a:bodyPr/>
          <a:lstStyle/>
          <a:p>
            <a:pPr marL="0" indent="0" algn="l" fontAlgn="base">
              <a:buNone/>
            </a:pPr>
            <a:r>
              <a:rPr lang="en-US" b="1" i="0" dirty="0">
                <a:solidFill>
                  <a:srgbClr val="273239"/>
                </a:solidFill>
                <a:effectLst/>
                <a:latin typeface="Nunito" pitchFamily="2" charset="0"/>
              </a:rPr>
              <a:t>Skewed Binary Tree</a:t>
            </a:r>
          </a:p>
          <a:p>
            <a:pPr algn="l" rtl="0" fontAlgn="base"/>
            <a:r>
              <a:rPr lang="en-US" b="0" i="0" dirty="0">
                <a:solidFill>
                  <a:srgbClr val="273239"/>
                </a:solidFill>
                <a:effectLst/>
                <a:latin typeface="Nunito" pitchFamily="2" charset="0"/>
              </a:rPr>
              <a:t>A skewed binary tree is a pathological/degenerate tree in which the tree is either dominated by the left nodes or the right nodes.</a:t>
            </a:r>
          </a:p>
          <a:p>
            <a:pPr algn="l" rtl="0" fontAlgn="base"/>
            <a:r>
              <a:rPr lang="en-US" b="0" i="0" dirty="0">
                <a:solidFill>
                  <a:srgbClr val="273239"/>
                </a:solidFill>
                <a:effectLst/>
                <a:latin typeface="Nunito" pitchFamily="2" charset="0"/>
              </a:rPr>
              <a:t> Thus, there are two types of skewed binary tree: left-skewed binary tree and right-skewed binary tree.</a:t>
            </a:r>
          </a:p>
          <a:p>
            <a:endParaRPr lang="en-IN" dirty="0"/>
          </a:p>
        </p:txBody>
      </p:sp>
      <p:pic>
        <p:nvPicPr>
          <p:cNvPr id="3074" name="Picture 2" descr="Skewed Binary Tree">
            <a:extLst>
              <a:ext uri="{FF2B5EF4-FFF2-40B4-BE49-F238E27FC236}">
                <a16:creationId xmlns:a16="http://schemas.microsoft.com/office/drawing/2014/main" id="{FD809837-0341-E74F-8DA8-79294983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488" y="4059350"/>
            <a:ext cx="5617709" cy="272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07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7318-F5CD-5308-360E-1AFBDD1B5F5B}"/>
              </a:ext>
            </a:extLst>
          </p:cNvPr>
          <p:cNvSpPr>
            <a:spLocks noGrp="1"/>
          </p:cNvSpPr>
          <p:nvPr>
            <p:ph type="title"/>
          </p:nvPr>
        </p:nvSpPr>
        <p:spPr/>
        <p:txBody>
          <a:bodyPr/>
          <a:lstStyle/>
          <a:p>
            <a:r>
              <a:rPr lang="en-IN" dirty="0"/>
              <a:t>Deletion</a:t>
            </a:r>
          </a:p>
        </p:txBody>
      </p:sp>
      <p:sp>
        <p:nvSpPr>
          <p:cNvPr id="3" name="Content Placeholder 2">
            <a:extLst>
              <a:ext uri="{FF2B5EF4-FFF2-40B4-BE49-F238E27FC236}">
                <a16:creationId xmlns:a16="http://schemas.microsoft.com/office/drawing/2014/main" id="{8C6E4F19-FB85-73D7-BD3D-C6EB90F7444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659319-F91F-2607-7617-052C2E374C76}"/>
              </a:ext>
            </a:extLst>
          </p:cNvPr>
          <p:cNvPicPr>
            <a:picLocks noChangeAspect="1"/>
          </p:cNvPicPr>
          <p:nvPr/>
        </p:nvPicPr>
        <p:blipFill>
          <a:blip r:embed="rId2"/>
          <a:stretch>
            <a:fillRect/>
          </a:stretch>
        </p:blipFill>
        <p:spPr>
          <a:xfrm>
            <a:off x="1591071" y="2492839"/>
            <a:ext cx="8118441" cy="2928668"/>
          </a:xfrm>
          <a:prstGeom prst="rect">
            <a:avLst/>
          </a:prstGeom>
        </p:spPr>
      </p:pic>
      <p:sp>
        <p:nvSpPr>
          <p:cNvPr id="6" name="TextBox 5">
            <a:extLst>
              <a:ext uri="{FF2B5EF4-FFF2-40B4-BE49-F238E27FC236}">
                <a16:creationId xmlns:a16="http://schemas.microsoft.com/office/drawing/2014/main" id="{68BBB9B6-3962-1A72-1958-AF5A60EB10F2}"/>
              </a:ext>
            </a:extLst>
          </p:cNvPr>
          <p:cNvSpPr txBox="1"/>
          <p:nvPr/>
        </p:nvSpPr>
        <p:spPr>
          <a:xfrm>
            <a:off x="2157689" y="6248580"/>
            <a:ext cx="6096982" cy="369332"/>
          </a:xfrm>
          <a:prstGeom prst="rect">
            <a:avLst/>
          </a:prstGeom>
          <a:noFill/>
        </p:spPr>
        <p:txBody>
          <a:bodyPr wrap="square">
            <a:spAutoFit/>
          </a:bodyPr>
          <a:lstStyle/>
          <a:p>
            <a:r>
              <a:rPr lang="en-US" b="0" i="0" dirty="0">
                <a:solidFill>
                  <a:srgbClr val="111111"/>
                </a:solidFill>
                <a:effectLst/>
                <a:highlight>
                  <a:srgbClr val="FFFFFF"/>
                </a:highlight>
                <a:latin typeface="Arial" panose="020B0604020202020204" pitchFamily="34" charset="0"/>
              </a:rPr>
              <a:t>time complexity : </a:t>
            </a:r>
            <a:r>
              <a:rPr lang="en-US" b="1" i="0" dirty="0">
                <a:solidFill>
                  <a:srgbClr val="111111"/>
                </a:solidFill>
                <a:effectLst/>
                <a:highlight>
                  <a:srgbClr val="FFFFFF"/>
                </a:highlight>
                <a:latin typeface="Arial" panose="020B0604020202020204" pitchFamily="34" charset="0"/>
              </a:rPr>
              <a:t>O(log n)</a:t>
            </a:r>
            <a:r>
              <a:rPr lang="en-US" b="0" i="0" dirty="0">
                <a:solidFill>
                  <a:srgbClr val="111111"/>
                </a:solidFill>
                <a:effectLst/>
                <a:highlight>
                  <a:srgbClr val="FFFFFF"/>
                </a:highlight>
                <a:latin typeface="Arial" panose="020B0604020202020204" pitchFamily="34" charset="0"/>
              </a:rPr>
              <a:t>.</a:t>
            </a:r>
            <a:endParaRPr lang="en-IN" dirty="0"/>
          </a:p>
        </p:txBody>
      </p:sp>
    </p:spTree>
    <p:extLst>
      <p:ext uri="{BB962C8B-B14F-4D97-AF65-F5344CB8AC3E}">
        <p14:creationId xmlns:p14="http://schemas.microsoft.com/office/powerpoint/2010/main" val="3952424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BA5E-9FF8-F557-4FA2-A5B1DCDABC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A8413E-B7F9-B534-2B08-F6CE556DD644}"/>
              </a:ext>
            </a:extLst>
          </p:cNvPr>
          <p:cNvSpPr>
            <a:spLocks noGrp="1"/>
          </p:cNvSpPr>
          <p:nvPr>
            <p:ph idx="1"/>
          </p:nvPr>
        </p:nvSpPr>
        <p:spPr/>
        <p:txBody>
          <a:bodyPr>
            <a:normAutofit lnSpcReduction="10000"/>
          </a:bodyPr>
          <a:lstStyle/>
          <a:p>
            <a:pPr marL="0" indent="0" algn="just" fontAlgn="base">
              <a:buNone/>
            </a:pPr>
            <a:r>
              <a:rPr lang="en-US" b="1" i="0" dirty="0">
                <a:solidFill>
                  <a:srgbClr val="273239"/>
                </a:solidFill>
                <a:effectLst/>
                <a:latin typeface="Nunito" pitchFamily="2" charset="0"/>
              </a:rPr>
              <a:t>Complete Binary Tree</a:t>
            </a:r>
          </a:p>
          <a:p>
            <a:pPr algn="just" rtl="0" fontAlgn="base"/>
            <a:r>
              <a:rPr lang="en-US" b="0" i="0" dirty="0">
                <a:solidFill>
                  <a:srgbClr val="273239"/>
                </a:solidFill>
                <a:effectLst/>
                <a:latin typeface="Nunito" pitchFamily="2" charset="0"/>
              </a:rPr>
              <a:t> A Binary Tree is a Complete Binary Tree if all the levels are completely filled except possibly the last level and the last level has all keys as left as possible.</a:t>
            </a:r>
          </a:p>
          <a:p>
            <a:pPr algn="just" rtl="0" fontAlgn="base"/>
            <a:r>
              <a:rPr lang="en-US" b="0" i="0" dirty="0">
                <a:solidFill>
                  <a:srgbClr val="273239"/>
                </a:solidFill>
                <a:effectLst/>
                <a:latin typeface="Nunito" pitchFamily="2" charset="0"/>
              </a:rPr>
              <a:t>A complete binary tree is just like a full binary tree, but with two major differences:</a:t>
            </a:r>
          </a:p>
          <a:p>
            <a:pPr algn="just" fontAlgn="base">
              <a:buFont typeface="Arial" panose="020B0604020202020204" pitchFamily="34" charset="0"/>
              <a:buChar char="•"/>
            </a:pPr>
            <a:r>
              <a:rPr lang="en-US" b="0" i="0" dirty="0">
                <a:solidFill>
                  <a:srgbClr val="273239"/>
                </a:solidFill>
                <a:effectLst/>
                <a:latin typeface="Nunito" pitchFamily="2" charset="0"/>
              </a:rPr>
              <a:t>Every level except the last level must be completely filled.</a:t>
            </a:r>
          </a:p>
          <a:p>
            <a:pPr algn="just" fontAlgn="base">
              <a:buFont typeface="Arial" panose="020B0604020202020204" pitchFamily="34" charset="0"/>
              <a:buChar char="•"/>
            </a:pPr>
            <a:r>
              <a:rPr lang="en-US" b="0" i="0" dirty="0">
                <a:solidFill>
                  <a:srgbClr val="273239"/>
                </a:solidFill>
                <a:effectLst/>
                <a:latin typeface="Nunito" pitchFamily="2" charset="0"/>
              </a:rPr>
              <a:t>All the leaf elements must lean towards the left.</a:t>
            </a:r>
          </a:p>
          <a:p>
            <a:pPr algn="just" fontAlgn="base">
              <a:buFont typeface="Arial" panose="020B0604020202020204" pitchFamily="34" charset="0"/>
              <a:buChar char="•"/>
            </a:pPr>
            <a:r>
              <a:rPr lang="en-US" b="0" i="0" dirty="0">
                <a:solidFill>
                  <a:srgbClr val="273239"/>
                </a:solidFill>
                <a:effectLst/>
                <a:latin typeface="Nunito" pitchFamily="2" charset="0"/>
              </a:rPr>
              <a:t>The last leaf element might not have a right sibling i.e. a complete binary tree doesn’t have to be a full binary tree.</a:t>
            </a:r>
          </a:p>
          <a:p>
            <a:pPr algn="just"/>
            <a:endParaRPr lang="en-IN" dirty="0"/>
          </a:p>
        </p:txBody>
      </p:sp>
    </p:spTree>
    <p:extLst>
      <p:ext uri="{BB962C8B-B14F-4D97-AF65-F5344CB8AC3E}">
        <p14:creationId xmlns:p14="http://schemas.microsoft.com/office/powerpoint/2010/main" val="4756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1266-3B29-96F4-71C5-C2117E7780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4F8609-C696-CCA2-A245-58D4CDA5E6BA}"/>
              </a:ext>
            </a:extLst>
          </p:cNvPr>
          <p:cNvSpPr>
            <a:spLocks noGrp="1"/>
          </p:cNvSpPr>
          <p:nvPr>
            <p:ph idx="1"/>
          </p:nvPr>
        </p:nvSpPr>
        <p:spPr/>
        <p:txBody>
          <a:bodyPr/>
          <a:lstStyle/>
          <a:p>
            <a:pPr marL="0" indent="0" algn="just" fontAlgn="base">
              <a:buNone/>
            </a:pPr>
            <a:r>
              <a:rPr lang="en-US" b="1" i="0" dirty="0">
                <a:solidFill>
                  <a:srgbClr val="273239"/>
                </a:solidFill>
                <a:effectLst/>
                <a:latin typeface="Nunito" pitchFamily="2" charset="0"/>
              </a:rPr>
              <a:t>Perfect Binary Tree</a:t>
            </a:r>
          </a:p>
          <a:p>
            <a:pPr algn="just" rtl="0" fontAlgn="base"/>
            <a:r>
              <a:rPr lang="en-US" b="0" i="0" dirty="0">
                <a:solidFill>
                  <a:srgbClr val="273239"/>
                </a:solidFill>
                <a:effectLst/>
                <a:latin typeface="Nunito" pitchFamily="2" charset="0"/>
              </a:rPr>
              <a:t>A Binary tree is a Perfect Binary Tree in which all the internal nodes have two children and all leaf nodes are at the same</a:t>
            </a:r>
            <a:r>
              <a:rPr lang="en-US" dirty="0">
                <a:solidFill>
                  <a:srgbClr val="273239"/>
                </a:solidFill>
                <a:latin typeface="Nunito" pitchFamily="2" charset="0"/>
              </a:rPr>
              <a:t> </a:t>
            </a:r>
            <a:r>
              <a:rPr lang="en-US" b="0" i="0" dirty="0">
                <a:solidFill>
                  <a:srgbClr val="273239"/>
                </a:solidFill>
                <a:effectLst/>
                <a:latin typeface="Nunito" pitchFamily="2" charset="0"/>
              </a:rPr>
              <a:t>level.</a:t>
            </a:r>
            <a:endParaRPr lang="en-US" dirty="0">
              <a:solidFill>
                <a:srgbClr val="273239"/>
              </a:solidFill>
              <a:latin typeface="Nunito" pitchFamily="2" charset="0"/>
            </a:endParaRPr>
          </a:p>
          <a:p>
            <a:pPr marL="0" indent="0" algn="just" rtl="0" fontAlgn="base">
              <a:buNone/>
            </a:pPr>
            <a:r>
              <a:rPr lang="en-US" b="0" i="0" dirty="0">
                <a:solidFill>
                  <a:srgbClr val="273239"/>
                </a:solidFill>
                <a:effectLst/>
                <a:latin typeface="Nunito" pitchFamily="2" charset="0"/>
              </a:rPr>
              <a:t>The following are examples of Perfect Binary Trees. </a:t>
            </a:r>
          </a:p>
          <a:p>
            <a:pPr algn="just" rtl="0" fontAlgn="base"/>
            <a:r>
              <a:rPr lang="en-US" b="0" i="0" dirty="0">
                <a:solidFill>
                  <a:srgbClr val="273239"/>
                </a:solidFill>
                <a:effectLst/>
                <a:latin typeface="Nunito" pitchFamily="2" charset="0"/>
              </a:rPr>
              <a:t>A perfect binary tree is a type of binary tree in which every internal node has exactly two child nodes and all the leaf nodes are at the same level.</a:t>
            </a:r>
            <a:endParaRPr lang="en-IN" dirty="0"/>
          </a:p>
        </p:txBody>
      </p:sp>
      <p:pic>
        <p:nvPicPr>
          <p:cNvPr id="5" name="Picture 4">
            <a:extLst>
              <a:ext uri="{FF2B5EF4-FFF2-40B4-BE49-F238E27FC236}">
                <a16:creationId xmlns:a16="http://schemas.microsoft.com/office/drawing/2014/main" id="{C642C3AE-E7D2-E812-5A67-63A0A4E968CC}"/>
              </a:ext>
            </a:extLst>
          </p:cNvPr>
          <p:cNvPicPr>
            <a:picLocks noChangeAspect="1"/>
          </p:cNvPicPr>
          <p:nvPr/>
        </p:nvPicPr>
        <p:blipFill>
          <a:blip r:embed="rId2"/>
          <a:stretch>
            <a:fillRect/>
          </a:stretch>
        </p:blipFill>
        <p:spPr>
          <a:xfrm>
            <a:off x="7405245" y="5088790"/>
            <a:ext cx="2021923" cy="1540823"/>
          </a:xfrm>
          <a:prstGeom prst="rect">
            <a:avLst/>
          </a:prstGeom>
        </p:spPr>
      </p:pic>
    </p:spTree>
    <p:extLst>
      <p:ext uri="{BB962C8B-B14F-4D97-AF65-F5344CB8AC3E}">
        <p14:creationId xmlns:p14="http://schemas.microsoft.com/office/powerpoint/2010/main" val="325573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D6E9-AEC2-059F-AC19-EA1DEAB155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F0EA5C-E573-B005-1099-0559F34FF260}"/>
              </a:ext>
            </a:extLst>
          </p:cNvPr>
          <p:cNvSpPr>
            <a:spLocks noGrp="1"/>
          </p:cNvSpPr>
          <p:nvPr>
            <p:ph idx="1"/>
          </p:nvPr>
        </p:nvSpPr>
        <p:spPr/>
        <p:txBody>
          <a:bodyPr>
            <a:normAutofit fontScale="92500" lnSpcReduction="10000"/>
          </a:bodyPr>
          <a:lstStyle/>
          <a:p>
            <a:pPr marL="0" indent="0" algn="l" fontAlgn="base">
              <a:buNone/>
            </a:pPr>
            <a:r>
              <a:rPr lang="en-US" b="1" i="0" dirty="0">
                <a:solidFill>
                  <a:srgbClr val="273239"/>
                </a:solidFill>
                <a:effectLst/>
                <a:latin typeface="Nunito" pitchFamily="2" charset="0"/>
              </a:rPr>
              <a:t>Balanced Binary Tree</a:t>
            </a:r>
          </a:p>
          <a:p>
            <a:pPr algn="just" rtl="0" fontAlgn="base"/>
            <a:r>
              <a:rPr lang="en-US" b="0" i="0" dirty="0">
                <a:solidFill>
                  <a:srgbClr val="273239"/>
                </a:solidFill>
                <a:effectLst/>
                <a:latin typeface="Nunito" pitchFamily="2" charset="0"/>
              </a:rPr>
              <a:t>A binary tree is balanced if the height of the tree is O(Log n) where n is the number of nodes. </a:t>
            </a:r>
          </a:p>
          <a:p>
            <a:pPr algn="just" rtl="0" fontAlgn="base"/>
            <a:r>
              <a:rPr lang="en-US" b="0" i="0" dirty="0">
                <a:solidFill>
                  <a:srgbClr val="273239"/>
                </a:solidFill>
                <a:effectLst/>
                <a:latin typeface="Nunito" pitchFamily="2" charset="0"/>
              </a:rPr>
              <a:t>For Example, the AVL tree maintains O(Log n) height by making sure that the difference between the heights of the left and right subtrees is at most 1. </a:t>
            </a:r>
          </a:p>
          <a:p>
            <a:pPr algn="just" rtl="0" fontAlgn="base"/>
            <a:r>
              <a:rPr lang="en-US" b="0" i="0" dirty="0">
                <a:solidFill>
                  <a:srgbClr val="273239"/>
                </a:solidFill>
                <a:effectLst/>
                <a:latin typeface="Nunito" pitchFamily="2" charset="0"/>
              </a:rPr>
              <a:t>Red-Black trees maintain O(Log n) height by making sure that the number of Black nodes on every root to leaf paths is the same and that there are no adjacent red nodes. </a:t>
            </a:r>
          </a:p>
          <a:p>
            <a:pPr algn="just" rtl="0" fontAlgn="base"/>
            <a:r>
              <a:rPr lang="en-US" b="0" i="0" dirty="0">
                <a:solidFill>
                  <a:srgbClr val="273239"/>
                </a:solidFill>
                <a:effectLst/>
                <a:latin typeface="Nunito" pitchFamily="2" charset="0"/>
              </a:rPr>
              <a:t>Balanced Binary Search trees are performance-wise good as they provide O(log n) time for search, insert and delete. </a:t>
            </a:r>
          </a:p>
          <a:p>
            <a:endParaRPr lang="en-IN" dirty="0"/>
          </a:p>
        </p:txBody>
      </p:sp>
    </p:spTree>
    <p:extLst>
      <p:ext uri="{BB962C8B-B14F-4D97-AF65-F5344CB8AC3E}">
        <p14:creationId xmlns:p14="http://schemas.microsoft.com/office/powerpoint/2010/main" val="232312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F567-8916-43F9-5D99-787B356D25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565121-5A0C-CA44-E524-4AB93877F772}"/>
              </a:ext>
            </a:extLst>
          </p:cNvPr>
          <p:cNvSpPr>
            <a:spLocks noGrp="1"/>
          </p:cNvSpPr>
          <p:nvPr>
            <p:ph idx="1"/>
          </p:nvPr>
        </p:nvSpPr>
        <p:spPr/>
        <p:txBody>
          <a:bodyPr>
            <a:normAutofit/>
          </a:bodyPr>
          <a:lstStyle/>
          <a:p>
            <a:r>
              <a:rPr lang="en-US" b="1" i="0" dirty="0">
                <a:solidFill>
                  <a:srgbClr val="273239"/>
                </a:solidFill>
                <a:effectLst/>
                <a:latin typeface="Nunito" pitchFamily="2" charset="0"/>
              </a:rPr>
              <a:t>Some Special Types of Trees:</a:t>
            </a:r>
          </a:p>
          <a:p>
            <a:pPr algn="l" fontAlgn="base">
              <a:buFont typeface="+mj-lt"/>
              <a:buAutoNum type="arabicPeriod"/>
            </a:pPr>
            <a:r>
              <a:rPr lang="en-US" b="0" i="0" dirty="0">
                <a:solidFill>
                  <a:srgbClr val="273239"/>
                </a:solidFill>
                <a:effectLst/>
                <a:latin typeface="Nunito" pitchFamily="2" charset="0"/>
              </a:rPr>
              <a:t>Binary Search Tree</a:t>
            </a:r>
          </a:p>
          <a:p>
            <a:pPr algn="l" fontAlgn="base">
              <a:buFont typeface="+mj-lt"/>
              <a:buAutoNum type="arabicPeriod" startAt="2"/>
            </a:pPr>
            <a:r>
              <a:rPr lang="en-US" b="0" i="0" dirty="0">
                <a:solidFill>
                  <a:srgbClr val="273239"/>
                </a:solidFill>
                <a:effectLst/>
                <a:latin typeface="Nunito" pitchFamily="2" charset="0"/>
              </a:rPr>
              <a:t>AVL Tree</a:t>
            </a:r>
          </a:p>
          <a:p>
            <a:pPr algn="l" fontAlgn="base">
              <a:buFont typeface="+mj-lt"/>
              <a:buAutoNum type="arabicPeriod" startAt="3"/>
            </a:pPr>
            <a:r>
              <a:rPr lang="en-US" b="0" i="0" dirty="0">
                <a:solidFill>
                  <a:srgbClr val="273239"/>
                </a:solidFill>
                <a:effectLst/>
                <a:latin typeface="Nunito" pitchFamily="2" charset="0"/>
              </a:rPr>
              <a:t>Red Black Tree</a:t>
            </a:r>
          </a:p>
          <a:p>
            <a:pPr algn="l" fontAlgn="base">
              <a:buFont typeface="+mj-lt"/>
              <a:buAutoNum type="arabicPeriod" startAt="4"/>
            </a:pPr>
            <a:r>
              <a:rPr lang="en-US" b="0" i="0" dirty="0">
                <a:solidFill>
                  <a:srgbClr val="273239"/>
                </a:solidFill>
                <a:effectLst/>
                <a:latin typeface="Nunito" pitchFamily="2" charset="0"/>
              </a:rPr>
              <a:t>B Tree</a:t>
            </a:r>
          </a:p>
          <a:p>
            <a:pPr algn="l" fontAlgn="base">
              <a:buFont typeface="+mj-lt"/>
              <a:buAutoNum type="arabicPeriod" startAt="5"/>
            </a:pPr>
            <a:r>
              <a:rPr lang="en-US" b="0" i="0" dirty="0">
                <a:solidFill>
                  <a:srgbClr val="273239"/>
                </a:solidFill>
                <a:effectLst/>
                <a:latin typeface="Nunito" pitchFamily="2" charset="0"/>
              </a:rPr>
              <a:t>B+ Tree</a:t>
            </a:r>
          </a:p>
          <a:p>
            <a:pPr algn="l" fontAlgn="base">
              <a:buFont typeface="+mj-lt"/>
              <a:buAutoNum type="arabicPeriod" startAt="6"/>
            </a:pPr>
            <a:r>
              <a:rPr lang="en-US" b="0" i="0" dirty="0">
                <a:solidFill>
                  <a:srgbClr val="273239"/>
                </a:solidFill>
                <a:effectLst/>
                <a:latin typeface="Nunito" pitchFamily="2" charset="0"/>
              </a:rPr>
              <a:t>Segment Tree</a:t>
            </a:r>
          </a:p>
          <a:p>
            <a:pPr lvl="1"/>
            <a:endParaRPr lang="en-IN" dirty="0"/>
          </a:p>
        </p:txBody>
      </p:sp>
      <p:pic>
        <p:nvPicPr>
          <p:cNvPr id="5" name="Picture 4">
            <a:extLst>
              <a:ext uri="{FF2B5EF4-FFF2-40B4-BE49-F238E27FC236}">
                <a16:creationId xmlns:a16="http://schemas.microsoft.com/office/drawing/2014/main" id="{A624E214-FBFF-1EA0-20E8-13A3FB5144C8}"/>
              </a:ext>
            </a:extLst>
          </p:cNvPr>
          <p:cNvPicPr>
            <a:picLocks noChangeAspect="1"/>
          </p:cNvPicPr>
          <p:nvPr/>
        </p:nvPicPr>
        <p:blipFill>
          <a:blip r:embed="rId2"/>
          <a:stretch>
            <a:fillRect/>
          </a:stretch>
        </p:blipFill>
        <p:spPr>
          <a:xfrm>
            <a:off x="3716746" y="2849388"/>
            <a:ext cx="8567768" cy="3917171"/>
          </a:xfrm>
          <a:prstGeom prst="rect">
            <a:avLst/>
          </a:prstGeom>
        </p:spPr>
      </p:pic>
    </p:spTree>
    <p:extLst>
      <p:ext uri="{BB962C8B-B14F-4D97-AF65-F5344CB8AC3E}">
        <p14:creationId xmlns:p14="http://schemas.microsoft.com/office/powerpoint/2010/main" val="3754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C11-2B2D-3DAB-1D01-FBCE3C76FC31}"/>
              </a:ext>
            </a:extLst>
          </p:cNvPr>
          <p:cNvSpPr>
            <a:spLocks noGrp="1"/>
          </p:cNvSpPr>
          <p:nvPr>
            <p:ph type="title"/>
          </p:nvPr>
        </p:nvSpPr>
        <p:spPr/>
        <p:txBody>
          <a:bodyPr/>
          <a:lstStyle/>
          <a:p>
            <a:pPr algn="ctr"/>
            <a:r>
              <a:rPr lang="en-IN" b="1" dirty="0"/>
              <a:t>Insertion in a tree</a:t>
            </a:r>
          </a:p>
        </p:txBody>
      </p:sp>
      <p:sp>
        <p:nvSpPr>
          <p:cNvPr id="3" name="Content Placeholder 2">
            <a:extLst>
              <a:ext uri="{FF2B5EF4-FFF2-40B4-BE49-F238E27FC236}">
                <a16:creationId xmlns:a16="http://schemas.microsoft.com/office/drawing/2014/main" id="{097823FC-75BE-7922-3CED-9A8659C1B2A6}"/>
              </a:ext>
            </a:extLst>
          </p:cNvPr>
          <p:cNvSpPr>
            <a:spLocks noGrp="1"/>
          </p:cNvSpPr>
          <p:nvPr>
            <p:ph idx="1"/>
          </p:nvPr>
        </p:nvSpPr>
        <p:spPr>
          <a:xfrm>
            <a:off x="838200" y="1378226"/>
            <a:ext cx="10515600" cy="4198445"/>
          </a:xfrm>
        </p:spPr>
        <p:txBody>
          <a:bodyPr>
            <a:normAutofit lnSpcReduction="10000"/>
          </a:bodyPr>
          <a:lstStyle/>
          <a:p>
            <a:pPr algn="just"/>
            <a:r>
              <a:rPr lang="en-US" b="0" i="0" dirty="0">
                <a:solidFill>
                  <a:srgbClr val="273239"/>
                </a:solidFill>
                <a:effectLst/>
                <a:latin typeface="Nunito" pitchFamily="2" charset="0"/>
              </a:rPr>
              <a:t>Given a </a:t>
            </a:r>
            <a:r>
              <a:rPr lang="en-US" b="1" i="0" dirty="0">
                <a:solidFill>
                  <a:srgbClr val="273239"/>
                </a:solidFill>
                <a:effectLst/>
                <a:latin typeface="Nunito" pitchFamily="2" charset="0"/>
              </a:rPr>
              <a:t>binary tree </a:t>
            </a:r>
            <a:r>
              <a:rPr lang="en-US" b="0" i="0" dirty="0">
                <a:solidFill>
                  <a:srgbClr val="273239"/>
                </a:solidFill>
                <a:effectLst/>
                <a:latin typeface="Nunito" pitchFamily="2" charset="0"/>
              </a:rPr>
              <a:t>and a key, insert the key into the binary tree at the first position available in </a:t>
            </a:r>
            <a:r>
              <a:rPr lang="en-US" b="0" i="0" u="sng" dirty="0">
                <a:effectLst/>
                <a:latin typeface="Nunito" pitchFamily="2" charset="0"/>
                <a:hlinkClick r:id="rId2"/>
              </a:rPr>
              <a:t>level order</a:t>
            </a:r>
            <a:r>
              <a:rPr lang="en-US" b="0" i="0" dirty="0">
                <a:solidFill>
                  <a:srgbClr val="273239"/>
                </a:solidFill>
                <a:effectLst/>
                <a:latin typeface="Nunito" pitchFamily="2" charset="0"/>
              </a:rPr>
              <a:t>.</a:t>
            </a:r>
          </a:p>
          <a:p>
            <a:pPr algn="just"/>
            <a:r>
              <a:rPr lang="en-US" b="0" i="0" dirty="0">
                <a:solidFill>
                  <a:srgbClr val="273239"/>
                </a:solidFill>
                <a:effectLst/>
                <a:latin typeface="Nunito" pitchFamily="2" charset="0"/>
              </a:rPr>
              <a:t>The idea is to do an iterative level order traversal of the given tree using </a:t>
            </a:r>
            <a:r>
              <a:rPr lang="en-US" b="0" i="0" u="sng" dirty="0">
                <a:effectLst/>
                <a:latin typeface="Nunito" pitchFamily="2" charset="0"/>
                <a:hlinkClick r:id="rId3"/>
              </a:rPr>
              <a:t>queue</a:t>
            </a:r>
            <a:r>
              <a:rPr lang="en-US" b="0" i="0" dirty="0">
                <a:solidFill>
                  <a:srgbClr val="273239"/>
                </a:solidFill>
                <a:effectLst/>
                <a:latin typeface="Nunito" pitchFamily="2" charset="0"/>
              </a:rPr>
              <a:t>. </a:t>
            </a:r>
          </a:p>
          <a:p>
            <a:pPr algn="just"/>
            <a:r>
              <a:rPr lang="en-US" b="0" i="0" dirty="0">
                <a:solidFill>
                  <a:srgbClr val="273239"/>
                </a:solidFill>
                <a:effectLst/>
                <a:latin typeface="Nunito" pitchFamily="2" charset="0"/>
              </a:rPr>
              <a:t>If we find a node whose left child is empty, we make a new key as the left child of the node. </a:t>
            </a:r>
          </a:p>
          <a:p>
            <a:pPr algn="just"/>
            <a:r>
              <a:rPr lang="en-US" b="0" i="0" dirty="0">
                <a:solidFill>
                  <a:srgbClr val="273239"/>
                </a:solidFill>
                <a:effectLst/>
                <a:latin typeface="Nunito" pitchFamily="2" charset="0"/>
              </a:rPr>
              <a:t>Else if we find a node whose right child is empty, we make the new key as the right child. </a:t>
            </a:r>
          </a:p>
          <a:p>
            <a:pPr algn="just"/>
            <a:r>
              <a:rPr lang="en-US" b="0" i="0" dirty="0">
                <a:solidFill>
                  <a:srgbClr val="273239"/>
                </a:solidFill>
                <a:effectLst/>
                <a:latin typeface="Nunito" pitchFamily="2" charset="0"/>
              </a:rPr>
              <a:t>We keep traversing the tree until we find a node whose either left or right child is empty</a:t>
            </a:r>
            <a:endParaRPr lang="en-IN" dirty="0"/>
          </a:p>
        </p:txBody>
      </p:sp>
      <p:pic>
        <p:nvPicPr>
          <p:cNvPr id="5" name="Picture 4">
            <a:extLst>
              <a:ext uri="{FF2B5EF4-FFF2-40B4-BE49-F238E27FC236}">
                <a16:creationId xmlns:a16="http://schemas.microsoft.com/office/drawing/2014/main" id="{3A24A90D-E504-4C49-ED13-CB685EE73E7E}"/>
              </a:ext>
            </a:extLst>
          </p:cNvPr>
          <p:cNvPicPr>
            <a:picLocks noChangeAspect="1"/>
          </p:cNvPicPr>
          <p:nvPr/>
        </p:nvPicPr>
        <p:blipFill>
          <a:blip r:embed="rId4"/>
          <a:stretch>
            <a:fillRect/>
          </a:stretch>
        </p:blipFill>
        <p:spPr>
          <a:xfrm>
            <a:off x="8141140" y="4978389"/>
            <a:ext cx="3790978" cy="1514486"/>
          </a:xfrm>
          <a:prstGeom prst="rect">
            <a:avLst/>
          </a:prstGeom>
        </p:spPr>
      </p:pic>
      <p:sp>
        <p:nvSpPr>
          <p:cNvPr id="7" name="TextBox 6">
            <a:extLst>
              <a:ext uri="{FF2B5EF4-FFF2-40B4-BE49-F238E27FC236}">
                <a16:creationId xmlns:a16="http://schemas.microsoft.com/office/drawing/2014/main" id="{09D485AB-8455-7CF2-31BC-9C26C44C8878}"/>
              </a:ext>
            </a:extLst>
          </p:cNvPr>
          <p:cNvSpPr txBox="1"/>
          <p:nvPr/>
        </p:nvSpPr>
        <p:spPr>
          <a:xfrm>
            <a:off x="838200" y="5711607"/>
            <a:ext cx="7302940" cy="369332"/>
          </a:xfrm>
          <a:prstGeom prst="rect">
            <a:avLst/>
          </a:prstGeom>
          <a:noFill/>
        </p:spPr>
        <p:txBody>
          <a:bodyPr wrap="square">
            <a:spAutoFit/>
          </a:bodyPr>
          <a:lstStyle/>
          <a:p>
            <a:r>
              <a:rPr lang="en-IN" dirty="0">
                <a:hlinkClick r:id="rId5"/>
              </a:rPr>
              <a:t>https://www.geeksforgeeks.org/insertion-in-a-binary-tree-in-level-order/</a:t>
            </a:r>
            <a:r>
              <a:rPr lang="en-IN" dirty="0"/>
              <a:t> </a:t>
            </a:r>
          </a:p>
        </p:txBody>
      </p:sp>
    </p:spTree>
    <p:extLst>
      <p:ext uri="{BB962C8B-B14F-4D97-AF65-F5344CB8AC3E}">
        <p14:creationId xmlns:p14="http://schemas.microsoft.com/office/powerpoint/2010/main" val="307808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BB29-6081-E8D8-1065-42CFF0FFD5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B8AD643-B266-4A73-90EE-2B18468A5A20}"/>
              </a:ext>
            </a:extLst>
          </p:cNvPr>
          <p:cNvSpPr>
            <a:spLocks noGrp="1"/>
          </p:cNvSpPr>
          <p:nvPr>
            <p:ph idx="1"/>
          </p:nvPr>
        </p:nvSpPr>
        <p:spPr/>
        <p:txBody>
          <a:bodyPr/>
          <a:lstStyle/>
          <a:p>
            <a:pPr algn="just"/>
            <a:r>
              <a:rPr lang="en-US" b="1" i="0" dirty="0">
                <a:solidFill>
                  <a:srgbClr val="273239"/>
                </a:solidFill>
                <a:effectLst/>
                <a:latin typeface="Source Sans 3"/>
              </a:rPr>
              <a:t>Level Order Traversal (Breadth First Search or BFS) of Binary Tree</a:t>
            </a:r>
          </a:p>
          <a:p>
            <a:pPr algn="just"/>
            <a:r>
              <a:rPr lang="en-US" b="1" i="1" dirty="0">
                <a:solidFill>
                  <a:srgbClr val="273239"/>
                </a:solidFill>
                <a:effectLst/>
                <a:latin typeface="Nunito" pitchFamily="2" charset="0"/>
              </a:rPr>
              <a:t>Level Order Traversal</a:t>
            </a:r>
            <a:r>
              <a:rPr lang="en-US" b="0" i="1" dirty="0">
                <a:solidFill>
                  <a:srgbClr val="273239"/>
                </a:solidFill>
                <a:effectLst/>
                <a:latin typeface="Nunito" pitchFamily="2" charset="0"/>
              </a:rPr>
              <a:t> technique is defined as a method to traverse a Tree such that all nodes present in the same level are traversed completely before traversing the next level.</a:t>
            </a:r>
            <a:endParaRPr lang="en-IN" dirty="0"/>
          </a:p>
        </p:txBody>
      </p:sp>
      <p:pic>
        <p:nvPicPr>
          <p:cNvPr id="4098" name="Picture 2" descr="BFS_1tree">
            <a:extLst>
              <a:ext uri="{FF2B5EF4-FFF2-40B4-BE49-F238E27FC236}">
                <a16:creationId xmlns:a16="http://schemas.microsoft.com/office/drawing/2014/main" id="{57D4EDCA-7547-7BF0-8F85-71C42B914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983" t="14207" r="8794" b="16344"/>
          <a:stretch/>
        </p:blipFill>
        <p:spPr bwMode="auto">
          <a:xfrm>
            <a:off x="3947885" y="4001294"/>
            <a:ext cx="3686629" cy="232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2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0992-82E0-7D43-394D-68B9506B3B60}"/>
              </a:ext>
            </a:extLst>
          </p:cNvPr>
          <p:cNvSpPr>
            <a:spLocks noGrp="1"/>
          </p:cNvSpPr>
          <p:nvPr>
            <p:ph type="title"/>
          </p:nvPr>
        </p:nvSpPr>
        <p:spPr/>
        <p:txBody>
          <a:bodyPr/>
          <a:lstStyle/>
          <a:p>
            <a:r>
              <a:rPr lang="en-US" b="1" i="0" dirty="0">
                <a:solidFill>
                  <a:srgbClr val="273239"/>
                </a:solidFill>
                <a:effectLst/>
                <a:latin typeface="Source Sans 3"/>
              </a:rPr>
              <a:t>Deletion in a Binary Tree</a:t>
            </a:r>
            <a:endParaRPr lang="en-IN" dirty="0"/>
          </a:p>
        </p:txBody>
      </p:sp>
      <p:sp>
        <p:nvSpPr>
          <p:cNvPr id="3" name="Content Placeholder 2">
            <a:extLst>
              <a:ext uri="{FF2B5EF4-FFF2-40B4-BE49-F238E27FC236}">
                <a16:creationId xmlns:a16="http://schemas.microsoft.com/office/drawing/2014/main" id="{F7F99AE1-3D5A-42FC-F4D9-81216DD249A6}"/>
              </a:ext>
            </a:extLst>
          </p:cNvPr>
          <p:cNvSpPr>
            <a:spLocks noGrp="1"/>
          </p:cNvSpPr>
          <p:nvPr>
            <p:ph idx="1"/>
          </p:nvPr>
        </p:nvSpPr>
        <p:spPr/>
        <p:txBody>
          <a:bodyPr>
            <a:normAutofit fontScale="92500" lnSpcReduction="10000"/>
          </a:bodyPr>
          <a:lstStyle/>
          <a:p>
            <a:pPr algn="just"/>
            <a:r>
              <a:rPr lang="en-US" b="0" i="0" dirty="0">
                <a:solidFill>
                  <a:srgbClr val="273239"/>
                </a:solidFill>
                <a:effectLst/>
                <a:latin typeface="Nunito" pitchFamily="2" charset="0"/>
              </a:rPr>
              <a:t>Gi</a:t>
            </a:r>
            <a:r>
              <a:rPr lang="en-US" dirty="0"/>
              <a:t>ven a binary tree, delete a node from it by making sure that the tree shrinks from the bottom (i.e. the deleted node is replaced by the bottom-most and rightmost node). </a:t>
            </a:r>
          </a:p>
          <a:p>
            <a:pPr algn="just"/>
            <a:r>
              <a:rPr lang="en-US" dirty="0"/>
              <a:t>This is different from </a:t>
            </a:r>
            <a:r>
              <a:rPr lang="en-US" dirty="0">
                <a:hlinkClick r:id="rId2">
                  <a:extLst>
                    <a:ext uri="{A12FA001-AC4F-418D-AE19-62706E023703}">
                      <ahyp:hlinkClr xmlns:ahyp="http://schemas.microsoft.com/office/drawing/2018/hyperlinkcolor" val="tx"/>
                    </a:ext>
                  </a:extLst>
                </a:hlinkClick>
              </a:rPr>
              <a:t>BST deletion</a:t>
            </a:r>
            <a:r>
              <a:rPr lang="en-US" dirty="0"/>
              <a:t>. Here we do not have any order among elements, so we replace them with the last element.</a:t>
            </a:r>
          </a:p>
          <a:p>
            <a:pPr algn="just"/>
            <a:endParaRPr lang="en-US" dirty="0">
              <a:solidFill>
                <a:srgbClr val="273239"/>
              </a:solidFill>
              <a:latin typeface="Nunito" pitchFamily="2" charset="0"/>
            </a:endParaRPr>
          </a:p>
          <a:p>
            <a:pPr marL="0" indent="0" algn="just">
              <a:buNone/>
            </a:pPr>
            <a:r>
              <a:rPr lang="en-US" dirty="0"/>
              <a:t>Algorithm:</a:t>
            </a:r>
          </a:p>
          <a:p>
            <a:pPr algn="just"/>
            <a:r>
              <a:rPr lang="en-US" dirty="0"/>
              <a:t>Starting at the root, find the deepest and rightmost node in the binary tree and the node which we want to delete. </a:t>
            </a:r>
          </a:p>
          <a:p>
            <a:pPr algn="just"/>
            <a:r>
              <a:rPr lang="en-US" dirty="0"/>
              <a:t>Replace the deepest rightmost node’s data with the node to be deleted. </a:t>
            </a:r>
          </a:p>
          <a:p>
            <a:pPr algn="just"/>
            <a:r>
              <a:rPr lang="en-US" dirty="0"/>
              <a:t>Then delete the deepest rightmost node.</a:t>
            </a:r>
          </a:p>
          <a:p>
            <a:pPr algn="just"/>
            <a:endParaRPr lang="en-IN" dirty="0"/>
          </a:p>
        </p:txBody>
      </p:sp>
    </p:spTree>
    <p:extLst>
      <p:ext uri="{BB962C8B-B14F-4D97-AF65-F5344CB8AC3E}">
        <p14:creationId xmlns:p14="http://schemas.microsoft.com/office/powerpoint/2010/main" val="408868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AAA9-47E1-DFEF-0B89-2E7416BA40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BB1A41-712A-B76E-CE48-4C6B10052C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F827D2-B690-A79F-31E3-373F52AC73EE}"/>
              </a:ext>
            </a:extLst>
          </p:cNvPr>
          <p:cNvPicPr>
            <a:picLocks noChangeAspect="1"/>
          </p:cNvPicPr>
          <p:nvPr/>
        </p:nvPicPr>
        <p:blipFill>
          <a:blip r:embed="rId2"/>
          <a:stretch>
            <a:fillRect/>
          </a:stretch>
        </p:blipFill>
        <p:spPr>
          <a:xfrm>
            <a:off x="2075543" y="1466835"/>
            <a:ext cx="8331200" cy="4476765"/>
          </a:xfrm>
          <a:prstGeom prst="rect">
            <a:avLst/>
          </a:prstGeom>
        </p:spPr>
      </p:pic>
    </p:spTree>
    <p:extLst>
      <p:ext uri="{BB962C8B-B14F-4D97-AF65-F5344CB8AC3E}">
        <p14:creationId xmlns:p14="http://schemas.microsoft.com/office/powerpoint/2010/main" val="3623710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6C20-5C9F-7A2F-6102-B6B22E277A41}"/>
              </a:ext>
            </a:extLst>
          </p:cNvPr>
          <p:cNvSpPr>
            <a:spLocks noGrp="1"/>
          </p:cNvSpPr>
          <p:nvPr>
            <p:ph type="title"/>
          </p:nvPr>
        </p:nvSpPr>
        <p:spPr/>
        <p:txBody>
          <a:bodyPr/>
          <a:lstStyle/>
          <a:p>
            <a:pPr algn="ctr"/>
            <a:r>
              <a:rPr lang="en-IN" b="1" dirty="0"/>
              <a:t>Tree traversals [Task]</a:t>
            </a:r>
          </a:p>
        </p:txBody>
      </p:sp>
      <p:sp>
        <p:nvSpPr>
          <p:cNvPr id="3" name="Content Placeholder 2">
            <a:extLst>
              <a:ext uri="{FF2B5EF4-FFF2-40B4-BE49-F238E27FC236}">
                <a16:creationId xmlns:a16="http://schemas.microsoft.com/office/drawing/2014/main" id="{372FC65F-CD11-6D25-142E-A27F48BDEF25}"/>
              </a:ext>
            </a:extLst>
          </p:cNvPr>
          <p:cNvSpPr>
            <a:spLocks noGrp="1"/>
          </p:cNvSpPr>
          <p:nvPr>
            <p:ph idx="1"/>
          </p:nvPr>
        </p:nvSpPr>
        <p:spPr>
          <a:xfrm>
            <a:off x="838200" y="1825625"/>
            <a:ext cx="10515600" cy="930827"/>
          </a:xfrm>
        </p:spPr>
        <p:txBody>
          <a:bodyPr/>
          <a:lstStyle/>
          <a:p>
            <a:pPr marL="0" indent="0">
              <a:buNone/>
            </a:pPr>
            <a:r>
              <a:rPr lang="en-IN" dirty="0" err="1"/>
              <a:t>Inorder</a:t>
            </a:r>
            <a:r>
              <a:rPr lang="en-IN" dirty="0"/>
              <a:t> 				</a:t>
            </a:r>
            <a:r>
              <a:rPr lang="en-IN" dirty="0" err="1"/>
              <a:t>Postorder</a:t>
            </a:r>
            <a:r>
              <a:rPr lang="en-IN" dirty="0"/>
              <a:t> 			Preorder</a:t>
            </a:r>
          </a:p>
          <a:p>
            <a:endParaRPr lang="en-IN" dirty="0"/>
          </a:p>
          <a:p>
            <a:endParaRPr lang="en-IN" dirty="0"/>
          </a:p>
        </p:txBody>
      </p:sp>
      <p:pic>
        <p:nvPicPr>
          <p:cNvPr id="13" name="Picture 12">
            <a:extLst>
              <a:ext uri="{FF2B5EF4-FFF2-40B4-BE49-F238E27FC236}">
                <a16:creationId xmlns:a16="http://schemas.microsoft.com/office/drawing/2014/main" id="{923B25CA-E67A-A4C3-BF2D-7E5DFB349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12" y="3429000"/>
            <a:ext cx="3105150" cy="3276600"/>
          </a:xfrm>
          <a:prstGeom prst="rect">
            <a:avLst/>
          </a:prstGeom>
        </p:spPr>
      </p:pic>
      <p:pic>
        <p:nvPicPr>
          <p:cNvPr id="15" name="Picture 14">
            <a:extLst>
              <a:ext uri="{FF2B5EF4-FFF2-40B4-BE49-F238E27FC236}">
                <a16:creationId xmlns:a16="http://schemas.microsoft.com/office/drawing/2014/main" id="{BD3C4206-779B-6FA9-ED9D-213CC2E56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281" y="3429000"/>
            <a:ext cx="3105150" cy="3276600"/>
          </a:xfrm>
          <a:prstGeom prst="rect">
            <a:avLst/>
          </a:prstGeom>
        </p:spPr>
      </p:pic>
      <p:pic>
        <p:nvPicPr>
          <p:cNvPr id="17" name="Picture 16">
            <a:extLst>
              <a:ext uri="{FF2B5EF4-FFF2-40B4-BE49-F238E27FC236}">
                <a16:creationId xmlns:a16="http://schemas.microsoft.com/office/drawing/2014/main" id="{A6485A7C-2C93-1C9D-550C-082A672C5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938" y="3380961"/>
            <a:ext cx="3105150" cy="3276600"/>
          </a:xfrm>
          <a:prstGeom prst="rect">
            <a:avLst/>
          </a:prstGeom>
        </p:spPr>
      </p:pic>
    </p:spTree>
    <p:extLst>
      <p:ext uri="{BB962C8B-B14F-4D97-AF65-F5344CB8AC3E}">
        <p14:creationId xmlns:p14="http://schemas.microsoft.com/office/powerpoint/2010/main" val="2848572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zgvge.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CF62-415C-DB25-2AFB-9DED0F732378}"/>
              </a:ext>
            </a:extLst>
          </p:cNvPr>
          <p:cNvSpPr>
            <a:spLocks noGrp="1"/>
          </p:cNvSpPr>
          <p:nvPr>
            <p:ph type="title"/>
          </p:nvPr>
        </p:nvSpPr>
        <p:spPr/>
        <p:txBody>
          <a:bodyPr/>
          <a:lstStyle/>
          <a:p>
            <a:r>
              <a:rPr lang="en-US" dirty="0"/>
              <a:t>Array representation of binary heap</a:t>
            </a:r>
            <a:endParaRPr lang="en-IN" dirty="0"/>
          </a:p>
        </p:txBody>
      </p:sp>
      <p:sp>
        <p:nvSpPr>
          <p:cNvPr id="3" name="Content Placeholder 2">
            <a:extLst>
              <a:ext uri="{FF2B5EF4-FFF2-40B4-BE49-F238E27FC236}">
                <a16:creationId xmlns:a16="http://schemas.microsoft.com/office/drawing/2014/main" id="{9169892E-AF67-5F54-626F-F103E3929DED}"/>
              </a:ext>
            </a:extLst>
          </p:cNvPr>
          <p:cNvSpPr>
            <a:spLocks noGrp="1"/>
          </p:cNvSpPr>
          <p:nvPr>
            <p:ph idx="1"/>
          </p:nvPr>
        </p:nvSpPr>
        <p:spPr/>
        <p:txBody>
          <a:bodyPr/>
          <a:lstStyle/>
          <a:p>
            <a:endParaRPr lang="en-IN"/>
          </a:p>
        </p:txBody>
      </p:sp>
      <p:pic>
        <p:nvPicPr>
          <p:cNvPr id="2050" name="Picture 2" descr="binary-heap-array-mapping">
            <a:extLst>
              <a:ext uri="{FF2B5EF4-FFF2-40B4-BE49-F238E27FC236}">
                <a16:creationId xmlns:a16="http://schemas.microsoft.com/office/drawing/2014/main" id="{FEB32A0F-D881-5F74-E073-D08C0885D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498" y="2185834"/>
            <a:ext cx="3698957" cy="367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491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lztrjx.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ynpgeq.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ekkery.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pcqslt.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a:p>
        </p:txBody>
      </p:sp>
      <p:pic>
        <p:nvPicPr>
          <p:cNvPr id="3" name="Picture 2" descr="eqrteo.pn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05DC-02E2-82A3-449F-6BDE97706EAB}"/>
              </a:ext>
            </a:extLst>
          </p:cNvPr>
          <p:cNvSpPr>
            <a:spLocks noGrp="1"/>
          </p:cNvSpPr>
          <p:nvPr>
            <p:ph type="title"/>
          </p:nvPr>
        </p:nvSpPr>
        <p:spPr/>
        <p:txBody>
          <a:bodyPr/>
          <a:lstStyle/>
          <a:p>
            <a:r>
              <a:rPr lang="en-IN" b="1" dirty="0" err="1"/>
              <a:t>Inorder</a:t>
            </a:r>
            <a:r>
              <a:rPr lang="en-IN" b="1" dirty="0"/>
              <a:t> traversal without recursion</a:t>
            </a:r>
          </a:p>
        </p:txBody>
      </p:sp>
      <p:sp>
        <p:nvSpPr>
          <p:cNvPr id="3" name="Content Placeholder 2">
            <a:extLst>
              <a:ext uri="{FF2B5EF4-FFF2-40B4-BE49-F238E27FC236}">
                <a16:creationId xmlns:a16="http://schemas.microsoft.com/office/drawing/2014/main" id="{0F1D7BDA-C265-B092-0013-1CC4EDF84E8B}"/>
              </a:ext>
            </a:extLst>
          </p:cNvPr>
          <p:cNvSpPr>
            <a:spLocks noGrp="1"/>
          </p:cNvSpPr>
          <p:nvPr>
            <p:ph idx="1"/>
          </p:nvPr>
        </p:nvSpPr>
        <p:spPr/>
        <p:txBody>
          <a:bodyPr/>
          <a:lstStyle/>
          <a:p>
            <a:pPr algn="just"/>
            <a:r>
              <a:rPr lang="en-US" b="0" i="0" dirty="0">
                <a:effectLst/>
                <a:latin typeface="Nunito" pitchFamily="2" charset="0"/>
              </a:rPr>
              <a:t>Using Morris Traversal, we can traverse the tree without using stack and recursion. The idea of Morris Traversal is based on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Threaded Binary Tree</a:t>
            </a:r>
            <a:r>
              <a:rPr lang="en-US" b="0" i="0" dirty="0">
                <a:effectLst/>
                <a:latin typeface="Nunito" pitchFamily="2" charset="0"/>
              </a:rPr>
              <a:t>. </a:t>
            </a:r>
          </a:p>
          <a:p>
            <a:pPr algn="just"/>
            <a:r>
              <a:rPr lang="en-US" b="0" i="0" dirty="0">
                <a:effectLst/>
                <a:latin typeface="Nunito" pitchFamily="2" charset="0"/>
              </a:rPr>
              <a:t>In this traversal, we first create links to </a:t>
            </a:r>
            <a:r>
              <a:rPr lang="en-US" b="0" i="0" dirty="0" err="1">
                <a:effectLst/>
                <a:latin typeface="Nunito" pitchFamily="2" charset="0"/>
              </a:rPr>
              <a:t>Inorder</a:t>
            </a:r>
            <a:r>
              <a:rPr lang="en-US" b="0" i="0" dirty="0">
                <a:effectLst/>
                <a:latin typeface="Nunito" pitchFamily="2" charset="0"/>
              </a:rPr>
              <a:t> successor and print the data using these links, and finally revert the changes to restore original tree. </a:t>
            </a:r>
            <a:endParaRPr lang="en-IN" dirty="0"/>
          </a:p>
        </p:txBody>
      </p:sp>
      <p:pic>
        <p:nvPicPr>
          <p:cNvPr id="5" name="Picture 4">
            <a:extLst>
              <a:ext uri="{FF2B5EF4-FFF2-40B4-BE49-F238E27FC236}">
                <a16:creationId xmlns:a16="http://schemas.microsoft.com/office/drawing/2014/main" id="{65EBFE4E-AE80-E119-1618-005242FD7E4D}"/>
              </a:ext>
            </a:extLst>
          </p:cNvPr>
          <p:cNvPicPr>
            <a:picLocks noChangeAspect="1"/>
          </p:cNvPicPr>
          <p:nvPr/>
        </p:nvPicPr>
        <p:blipFill>
          <a:blip r:embed="rId3"/>
          <a:stretch>
            <a:fillRect/>
          </a:stretch>
        </p:blipFill>
        <p:spPr>
          <a:xfrm>
            <a:off x="7169561" y="4001294"/>
            <a:ext cx="3433668" cy="2627739"/>
          </a:xfrm>
          <a:prstGeom prst="rect">
            <a:avLst/>
          </a:prstGeom>
        </p:spPr>
      </p:pic>
    </p:spTree>
    <p:extLst>
      <p:ext uri="{BB962C8B-B14F-4D97-AF65-F5344CB8AC3E}">
        <p14:creationId xmlns:p14="http://schemas.microsoft.com/office/powerpoint/2010/main" val="3268324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92D8-AAC8-3C5E-9F59-3063CEDC82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6BAE2-D84D-CFF5-5378-8EAB837D4239}"/>
              </a:ext>
            </a:extLst>
          </p:cNvPr>
          <p:cNvSpPr>
            <a:spLocks noGrp="1"/>
          </p:cNvSpPr>
          <p:nvPr>
            <p:ph idx="1"/>
          </p:nvPr>
        </p:nvSpPr>
        <p:spPr/>
        <p:txBody>
          <a:bodyPr>
            <a:normAutofit/>
          </a:bodyPr>
          <a:lstStyle/>
          <a:p>
            <a:pPr algn="l" fontAlgn="base">
              <a:buFont typeface="+mj-lt"/>
              <a:buAutoNum type="arabicPeriod"/>
            </a:pPr>
            <a:r>
              <a:rPr lang="en-US" b="0" i="0" dirty="0">
                <a:effectLst/>
                <a:latin typeface="Nunito" pitchFamily="2" charset="0"/>
              </a:rPr>
              <a:t>Create an empty stack (say </a:t>
            </a:r>
            <a:r>
              <a:rPr lang="en-US" b="1" i="0" dirty="0">
                <a:effectLst/>
                <a:latin typeface="Nunito" pitchFamily="2" charset="0"/>
              </a:rPr>
              <a:t>S</a:t>
            </a:r>
            <a:r>
              <a:rPr lang="en-US" b="0" i="0" dirty="0">
                <a:effectLst/>
                <a:latin typeface="Nunito" pitchFamily="2" charset="0"/>
              </a:rPr>
              <a:t>).</a:t>
            </a:r>
          </a:p>
          <a:p>
            <a:pPr algn="l" fontAlgn="base">
              <a:buFont typeface="+mj-lt"/>
              <a:buAutoNum type="arabicPeriod" startAt="2"/>
            </a:pPr>
            <a:r>
              <a:rPr lang="en-US" b="0" i="0" dirty="0">
                <a:effectLst/>
                <a:latin typeface="Nunito" pitchFamily="2" charset="0"/>
              </a:rPr>
              <a:t>Initialize the </a:t>
            </a:r>
            <a:r>
              <a:rPr lang="en-US" b="1" i="0" dirty="0">
                <a:effectLst/>
                <a:latin typeface="Nunito" pitchFamily="2" charset="0"/>
              </a:rPr>
              <a:t>current</a:t>
            </a:r>
            <a:r>
              <a:rPr lang="en-US" b="0" i="0" dirty="0">
                <a:effectLst/>
                <a:latin typeface="Nunito" pitchFamily="2" charset="0"/>
              </a:rPr>
              <a:t> node as </a:t>
            </a:r>
            <a:r>
              <a:rPr lang="en-US" b="1" i="0" dirty="0">
                <a:effectLst/>
                <a:latin typeface="Nunito" pitchFamily="2" charset="0"/>
              </a:rPr>
              <a:t>root</a:t>
            </a:r>
            <a:r>
              <a:rPr lang="en-US" b="0" i="0" dirty="0">
                <a:effectLst/>
                <a:latin typeface="Nunito" pitchFamily="2" charset="0"/>
              </a:rPr>
              <a:t>.</a:t>
            </a:r>
          </a:p>
          <a:p>
            <a:pPr algn="l" fontAlgn="base">
              <a:buFont typeface="+mj-lt"/>
              <a:buAutoNum type="arabicPeriod" startAt="3"/>
            </a:pPr>
            <a:r>
              <a:rPr lang="en-US" b="0" i="0" dirty="0">
                <a:effectLst/>
                <a:latin typeface="Nunito" pitchFamily="2" charset="0"/>
              </a:rPr>
              <a:t>Push the </a:t>
            </a:r>
            <a:r>
              <a:rPr lang="en-US" b="1" i="0" dirty="0">
                <a:effectLst/>
                <a:latin typeface="Nunito" pitchFamily="2" charset="0"/>
              </a:rPr>
              <a:t>current</a:t>
            </a:r>
            <a:r>
              <a:rPr lang="en-US" b="0" i="0" dirty="0">
                <a:effectLst/>
                <a:latin typeface="Nunito" pitchFamily="2" charset="0"/>
              </a:rPr>
              <a:t> node to </a:t>
            </a:r>
            <a:r>
              <a:rPr lang="en-US" b="1" i="0" dirty="0">
                <a:effectLst/>
                <a:latin typeface="Nunito" pitchFamily="2" charset="0"/>
              </a:rPr>
              <a:t>S</a:t>
            </a:r>
            <a:r>
              <a:rPr lang="en-US" b="0" i="0" dirty="0">
                <a:effectLst/>
                <a:latin typeface="Nunito" pitchFamily="2" charset="0"/>
              </a:rPr>
              <a:t> and </a:t>
            </a:r>
            <a:r>
              <a:rPr lang="en-US" b="0" i="1" dirty="0">
                <a:effectLst>
                  <a:outerShdw blurRad="38100" dist="38100" dir="2700000" algn="tl">
                    <a:srgbClr val="000000">
                      <a:alpha val="43137"/>
                    </a:srgbClr>
                  </a:outerShdw>
                </a:effectLst>
                <a:latin typeface="Nunito" pitchFamily="2" charset="0"/>
              </a:rPr>
              <a:t>set current = current-&gt;left </a:t>
            </a:r>
            <a:r>
              <a:rPr lang="en-US" b="0" i="0" dirty="0">
                <a:effectLst/>
                <a:latin typeface="Nunito" pitchFamily="2" charset="0"/>
              </a:rPr>
              <a:t>until current is NULL</a:t>
            </a:r>
          </a:p>
          <a:p>
            <a:pPr algn="l" fontAlgn="base">
              <a:buFont typeface="+mj-lt"/>
              <a:buAutoNum type="arabicPeriod" startAt="4"/>
            </a:pPr>
            <a:r>
              <a:rPr lang="en-US" b="0" i="0" dirty="0">
                <a:effectLst/>
                <a:latin typeface="Nunito" pitchFamily="2" charset="0"/>
              </a:rPr>
              <a:t>If </a:t>
            </a:r>
            <a:r>
              <a:rPr lang="en-US" b="1" i="0" dirty="0">
                <a:effectLst/>
                <a:latin typeface="Nunito" pitchFamily="2" charset="0"/>
              </a:rPr>
              <a:t>current</a:t>
            </a:r>
            <a:r>
              <a:rPr lang="en-US" b="0" i="0" dirty="0">
                <a:effectLst/>
                <a:latin typeface="Nunito" pitchFamily="2" charset="0"/>
              </a:rPr>
              <a:t> is NULL and the stack is not empty then:</a:t>
            </a:r>
          </a:p>
          <a:p>
            <a:pPr marL="742950" lvl="1" indent="-285750" algn="l" fontAlgn="base">
              <a:buFont typeface="+mj-lt"/>
              <a:buAutoNum type="arabicPeriod" startAt="4"/>
            </a:pPr>
            <a:r>
              <a:rPr lang="en-US" b="0" i="0" dirty="0">
                <a:effectLst/>
                <a:latin typeface="Nunito" pitchFamily="2" charset="0"/>
              </a:rPr>
              <a:t>Pop the top item from the stack.</a:t>
            </a:r>
          </a:p>
          <a:p>
            <a:pPr marL="742950" lvl="1" indent="-285750" algn="l" fontAlgn="base">
              <a:buFont typeface="+mj-lt"/>
              <a:buAutoNum type="arabicPeriod" startAt="4"/>
            </a:pPr>
            <a:r>
              <a:rPr lang="en-US" b="0" i="0" dirty="0">
                <a:effectLst/>
                <a:latin typeface="Nunito" pitchFamily="2" charset="0"/>
              </a:rPr>
              <a:t>Print the popped item and set </a:t>
            </a:r>
            <a:r>
              <a:rPr lang="en-US" b="0" i="1" dirty="0">
                <a:effectLst>
                  <a:outerShdw blurRad="38100" dist="38100" dir="2700000" algn="tl">
                    <a:srgbClr val="000000">
                      <a:alpha val="43137"/>
                    </a:srgbClr>
                  </a:outerShdw>
                </a:effectLst>
                <a:latin typeface="Nunito" pitchFamily="2" charset="0"/>
              </a:rPr>
              <a:t>current = </a:t>
            </a:r>
            <a:r>
              <a:rPr lang="en-US" b="0" i="1" dirty="0" err="1">
                <a:effectLst>
                  <a:outerShdw blurRad="38100" dist="38100" dir="2700000" algn="tl">
                    <a:srgbClr val="000000">
                      <a:alpha val="43137"/>
                    </a:srgbClr>
                  </a:outerShdw>
                </a:effectLst>
                <a:latin typeface="Nunito" pitchFamily="2" charset="0"/>
              </a:rPr>
              <a:t>popped_item</a:t>
            </a:r>
            <a:r>
              <a:rPr lang="en-US" b="0" i="1" dirty="0">
                <a:effectLst>
                  <a:outerShdw blurRad="38100" dist="38100" dir="2700000" algn="tl">
                    <a:srgbClr val="000000">
                      <a:alpha val="43137"/>
                    </a:srgbClr>
                  </a:outerShdw>
                </a:effectLst>
                <a:latin typeface="Nunito" pitchFamily="2" charset="0"/>
              </a:rPr>
              <a:t>-&gt;right </a:t>
            </a:r>
          </a:p>
          <a:p>
            <a:pPr marL="742950" lvl="1" indent="-285750" algn="l" fontAlgn="base">
              <a:buFont typeface="+mj-lt"/>
              <a:buAutoNum type="arabicPeriod" startAt="4"/>
            </a:pPr>
            <a:r>
              <a:rPr lang="en-US" b="0" i="0" dirty="0">
                <a:effectLst/>
                <a:latin typeface="Nunito" pitchFamily="2" charset="0"/>
              </a:rPr>
              <a:t>Go to step 3.</a:t>
            </a:r>
          </a:p>
          <a:p>
            <a:pPr algn="l" fontAlgn="base">
              <a:buFont typeface="+mj-lt"/>
              <a:buAutoNum type="arabicPeriod" startAt="5"/>
            </a:pPr>
            <a:r>
              <a:rPr lang="en-US" b="0" i="0" dirty="0">
                <a:effectLst/>
                <a:latin typeface="Nunito" pitchFamily="2" charset="0"/>
              </a:rPr>
              <a:t>If </a:t>
            </a:r>
            <a:r>
              <a:rPr lang="en-US" b="1" i="0" dirty="0">
                <a:effectLst/>
                <a:latin typeface="Nunito" pitchFamily="2" charset="0"/>
              </a:rPr>
              <a:t>current</a:t>
            </a:r>
            <a:r>
              <a:rPr lang="en-US" b="0" i="0" dirty="0">
                <a:effectLst/>
                <a:latin typeface="Nunito" pitchFamily="2" charset="0"/>
              </a:rPr>
              <a:t> is NULL and the stack is empty then we are done.</a:t>
            </a:r>
          </a:p>
          <a:p>
            <a:endParaRPr lang="en-IN" dirty="0"/>
          </a:p>
        </p:txBody>
      </p:sp>
    </p:spTree>
    <p:extLst>
      <p:ext uri="{BB962C8B-B14F-4D97-AF65-F5344CB8AC3E}">
        <p14:creationId xmlns:p14="http://schemas.microsoft.com/office/powerpoint/2010/main" val="232200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0E62-1895-4331-A0A6-F4DCB2D4B41A}"/>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4BA0E386-EF87-DEE7-21C4-EEE32FE3AC7E}"/>
              </a:ext>
            </a:extLst>
          </p:cNvPr>
          <p:cNvPicPr>
            <a:picLocks noChangeAspect="1"/>
          </p:cNvPicPr>
          <p:nvPr/>
        </p:nvPicPr>
        <p:blipFill>
          <a:blip r:embed="rId2"/>
          <a:stretch>
            <a:fillRect/>
          </a:stretch>
        </p:blipFill>
        <p:spPr>
          <a:xfrm>
            <a:off x="59634" y="53008"/>
            <a:ext cx="6751020" cy="6738730"/>
          </a:xfrm>
          <a:prstGeom prst="rect">
            <a:avLst/>
          </a:prstGeom>
        </p:spPr>
      </p:pic>
      <p:pic>
        <p:nvPicPr>
          <p:cNvPr id="7" name="Picture 6">
            <a:extLst>
              <a:ext uri="{FF2B5EF4-FFF2-40B4-BE49-F238E27FC236}">
                <a16:creationId xmlns:a16="http://schemas.microsoft.com/office/drawing/2014/main" id="{884C5656-617D-80E0-AC0C-DBFA6397C2FC}"/>
              </a:ext>
            </a:extLst>
          </p:cNvPr>
          <p:cNvPicPr>
            <a:picLocks noChangeAspect="1"/>
          </p:cNvPicPr>
          <p:nvPr/>
        </p:nvPicPr>
        <p:blipFill>
          <a:blip r:embed="rId3"/>
          <a:stretch>
            <a:fillRect/>
          </a:stretch>
        </p:blipFill>
        <p:spPr>
          <a:xfrm>
            <a:off x="6849344" y="1588789"/>
            <a:ext cx="5283021" cy="3851229"/>
          </a:xfrm>
          <a:prstGeom prst="rect">
            <a:avLst/>
          </a:prstGeom>
        </p:spPr>
      </p:pic>
    </p:spTree>
    <p:extLst>
      <p:ext uri="{BB962C8B-B14F-4D97-AF65-F5344CB8AC3E}">
        <p14:creationId xmlns:p14="http://schemas.microsoft.com/office/powerpoint/2010/main" val="1095839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B9A-6B7A-23F8-8EE9-B542D8333A1E}"/>
              </a:ext>
            </a:extLst>
          </p:cNvPr>
          <p:cNvSpPr>
            <a:spLocks noGrp="1"/>
          </p:cNvSpPr>
          <p:nvPr>
            <p:ph type="title"/>
          </p:nvPr>
        </p:nvSpPr>
        <p:spPr/>
        <p:txBody>
          <a:bodyPr>
            <a:normAutofit/>
          </a:bodyPr>
          <a:lstStyle/>
          <a:p>
            <a:pPr algn="ctr"/>
            <a:r>
              <a:rPr lang="en-IN" b="1" dirty="0"/>
              <a:t>Print </a:t>
            </a:r>
            <a:r>
              <a:rPr lang="en-IN" b="1" dirty="0" err="1"/>
              <a:t>Postorder</a:t>
            </a:r>
            <a:r>
              <a:rPr lang="en-IN" b="1" dirty="0"/>
              <a:t> traversal from given </a:t>
            </a:r>
            <a:r>
              <a:rPr lang="en-IN" b="1" dirty="0" err="1"/>
              <a:t>Inorder</a:t>
            </a:r>
            <a:r>
              <a:rPr lang="en-IN" b="1" dirty="0"/>
              <a:t> and Preorder traversals</a:t>
            </a:r>
          </a:p>
        </p:txBody>
      </p:sp>
      <p:sp>
        <p:nvSpPr>
          <p:cNvPr id="3" name="Content Placeholder 2">
            <a:extLst>
              <a:ext uri="{FF2B5EF4-FFF2-40B4-BE49-F238E27FC236}">
                <a16:creationId xmlns:a16="http://schemas.microsoft.com/office/drawing/2014/main" id="{AAFAEAF0-5E30-A40E-2B8C-64825C249AEE}"/>
              </a:ext>
            </a:extLst>
          </p:cNvPr>
          <p:cNvSpPr>
            <a:spLocks noGrp="1"/>
          </p:cNvSpPr>
          <p:nvPr>
            <p:ph idx="1"/>
          </p:nvPr>
        </p:nvSpPr>
        <p:spPr/>
        <p:txBody>
          <a:bodyPr>
            <a:normAutofit/>
          </a:bodyPr>
          <a:lstStyle/>
          <a:p>
            <a:pPr marL="0" indent="0">
              <a:buNone/>
            </a:pPr>
            <a:r>
              <a:rPr lang="en-IN" dirty="0"/>
              <a:t>Input:</a:t>
            </a:r>
          </a:p>
          <a:p>
            <a:r>
              <a:rPr lang="en-IN" dirty="0" err="1"/>
              <a:t>Inorder</a:t>
            </a:r>
            <a:r>
              <a:rPr lang="en-IN" dirty="0"/>
              <a:t> traversal in[] = {4, 2, 5, 1, 3, 6}</a:t>
            </a:r>
          </a:p>
          <a:p>
            <a:r>
              <a:rPr lang="en-IN" dirty="0"/>
              <a:t>Preorder traversal pre[] = {1, 2, 4, 5, 3, 6}</a:t>
            </a:r>
          </a:p>
          <a:p>
            <a:endParaRPr lang="en-IN" dirty="0"/>
          </a:p>
          <a:p>
            <a:pPr marL="0" indent="0">
              <a:buNone/>
            </a:pPr>
            <a:r>
              <a:rPr lang="en-IN" dirty="0"/>
              <a:t>Output:</a:t>
            </a:r>
          </a:p>
          <a:p>
            <a:r>
              <a:rPr lang="en-IN" dirty="0" err="1"/>
              <a:t>Postorder</a:t>
            </a:r>
            <a:r>
              <a:rPr lang="en-IN" dirty="0"/>
              <a:t> traversal is {4, 5, 2, 6, 3, 1}</a:t>
            </a:r>
          </a:p>
          <a:p>
            <a:endParaRPr lang="en-IN" dirty="0"/>
          </a:p>
        </p:txBody>
      </p:sp>
    </p:spTree>
    <p:extLst>
      <p:ext uri="{BB962C8B-B14F-4D97-AF65-F5344CB8AC3E}">
        <p14:creationId xmlns:p14="http://schemas.microsoft.com/office/powerpoint/2010/main" val="359204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B8BE-56A8-65F5-A433-F8057D2057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DA725F-9452-8899-9D32-929BA256D4BA}"/>
              </a:ext>
            </a:extLst>
          </p:cNvPr>
          <p:cNvSpPr>
            <a:spLocks noGrp="1"/>
          </p:cNvSpPr>
          <p:nvPr>
            <p:ph idx="1"/>
          </p:nvPr>
        </p:nvSpPr>
        <p:spPr/>
        <p:txBody>
          <a:bodyPr/>
          <a:lstStyle/>
          <a:p>
            <a:pPr marL="0" indent="0" algn="l" rtl="0" fontAlgn="base">
              <a:buNone/>
            </a:pPr>
            <a:r>
              <a:rPr lang="en-US" b="0" i="0" dirty="0">
                <a:solidFill>
                  <a:srgbClr val="273239"/>
                </a:solidFill>
                <a:effectLst/>
                <a:highlight>
                  <a:srgbClr val="FFFFFF"/>
                </a:highlight>
                <a:latin typeface="Nunito" pitchFamily="2" charset="0"/>
              </a:rPr>
              <a:t>Let us consider the below traversals:</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Inorder</a:t>
            </a:r>
            <a:r>
              <a:rPr lang="en-US" b="0" i="0" dirty="0">
                <a:solidFill>
                  <a:srgbClr val="273239"/>
                </a:solidFill>
                <a:effectLst/>
                <a:highlight>
                  <a:srgbClr val="FFFFFF"/>
                </a:highlight>
                <a:latin typeface="Nunito" pitchFamily="2" charset="0"/>
              </a:rPr>
              <a:t> sequence: D B E A F C </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Preorder sequence: A B D E C F</a:t>
            </a:r>
          </a:p>
          <a:p>
            <a:pPr marL="0" indent="0">
              <a:buNone/>
            </a:pPr>
            <a:endParaRPr lang="en-IN" dirty="0"/>
          </a:p>
        </p:txBody>
      </p:sp>
      <p:pic>
        <p:nvPicPr>
          <p:cNvPr id="5" name="Picture 4">
            <a:extLst>
              <a:ext uri="{FF2B5EF4-FFF2-40B4-BE49-F238E27FC236}">
                <a16:creationId xmlns:a16="http://schemas.microsoft.com/office/drawing/2014/main" id="{CCFEC905-FC1F-E1AF-7639-9330AD819FE7}"/>
              </a:ext>
            </a:extLst>
          </p:cNvPr>
          <p:cNvPicPr>
            <a:picLocks noChangeAspect="1"/>
          </p:cNvPicPr>
          <p:nvPr/>
        </p:nvPicPr>
        <p:blipFill>
          <a:blip r:embed="rId2"/>
          <a:stretch>
            <a:fillRect/>
          </a:stretch>
        </p:blipFill>
        <p:spPr>
          <a:xfrm>
            <a:off x="3337204" y="4185960"/>
            <a:ext cx="2886478" cy="1991003"/>
          </a:xfrm>
          <a:prstGeom prst="rect">
            <a:avLst/>
          </a:prstGeom>
        </p:spPr>
      </p:pic>
      <p:pic>
        <p:nvPicPr>
          <p:cNvPr id="7" name="Picture 6">
            <a:extLst>
              <a:ext uri="{FF2B5EF4-FFF2-40B4-BE49-F238E27FC236}">
                <a16:creationId xmlns:a16="http://schemas.microsoft.com/office/drawing/2014/main" id="{9787BC66-A082-EC51-7BED-54ACACEEFF6B}"/>
              </a:ext>
            </a:extLst>
          </p:cNvPr>
          <p:cNvPicPr>
            <a:picLocks noChangeAspect="1"/>
          </p:cNvPicPr>
          <p:nvPr/>
        </p:nvPicPr>
        <p:blipFill>
          <a:blip r:embed="rId3"/>
          <a:stretch>
            <a:fillRect/>
          </a:stretch>
        </p:blipFill>
        <p:spPr>
          <a:xfrm>
            <a:off x="8994294" y="3084810"/>
            <a:ext cx="3057952" cy="3667637"/>
          </a:xfrm>
          <a:prstGeom prst="rect">
            <a:avLst/>
          </a:prstGeom>
        </p:spPr>
      </p:pic>
    </p:spTree>
    <p:extLst>
      <p:ext uri="{BB962C8B-B14F-4D97-AF65-F5344CB8AC3E}">
        <p14:creationId xmlns:p14="http://schemas.microsoft.com/office/powerpoint/2010/main" val="1590302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895E-D207-A312-7F42-0DEFF48F54F5}"/>
              </a:ext>
            </a:extLst>
          </p:cNvPr>
          <p:cNvSpPr>
            <a:spLocks noGrp="1"/>
          </p:cNvSpPr>
          <p:nvPr>
            <p:ph type="title"/>
          </p:nvPr>
        </p:nvSpPr>
        <p:spPr/>
        <p:txBody>
          <a:bodyPr/>
          <a:lstStyle/>
          <a:p>
            <a:r>
              <a:rPr lang="en-IN" dirty="0"/>
              <a:t>Creation of heap tree concept</a:t>
            </a:r>
          </a:p>
        </p:txBody>
      </p:sp>
      <p:sp>
        <p:nvSpPr>
          <p:cNvPr id="3" name="Content Placeholder 2">
            <a:extLst>
              <a:ext uri="{FF2B5EF4-FFF2-40B4-BE49-F238E27FC236}">
                <a16:creationId xmlns:a16="http://schemas.microsoft.com/office/drawing/2014/main" id="{FF3B859C-08A3-1F1D-4701-78ED072AEDB4}"/>
              </a:ext>
            </a:extLst>
          </p:cNvPr>
          <p:cNvSpPr>
            <a:spLocks noGrp="1"/>
          </p:cNvSpPr>
          <p:nvPr>
            <p:ph idx="1"/>
          </p:nvPr>
        </p:nvSpPr>
        <p:spPr/>
        <p:txBody>
          <a:bodyPr>
            <a:normAutofit/>
          </a:bodyPr>
          <a:lstStyle/>
          <a:p>
            <a:r>
              <a:rPr lang="en-IN" sz="4400" dirty="0"/>
              <a:t>Write a program to create the following:</a:t>
            </a:r>
          </a:p>
          <a:p>
            <a:pPr marL="457200" lvl="1" indent="0">
              <a:buNone/>
            </a:pPr>
            <a:r>
              <a:rPr lang="en-IN" sz="4000" dirty="0"/>
              <a:t>1. Max Heap</a:t>
            </a:r>
          </a:p>
          <a:p>
            <a:pPr marL="457200" lvl="1" indent="0">
              <a:buNone/>
            </a:pPr>
            <a:r>
              <a:rPr lang="en-IN" sz="4000" dirty="0"/>
              <a:t>2. Min Heap</a:t>
            </a:r>
          </a:p>
          <a:p>
            <a:pPr marL="457200" lvl="1" indent="0">
              <a:buNone/>
            </a:pPr>
            <a:r>
              <a:rPr lang="en-IN" sz="4000" dirty="0"/>
              <a:t>[Implement it by taking the digits of your registration number and DOB, ignore the repetition for practice]</a:t>
            </a:r>
          </a:p>
        </p:txBody>
      </p:sp>
    </p:spTree>
    <p:extLst>
      <p:ext uri="{BB962C8B-B14F-4D97-AF65-F5344CB8AC3E}">
        <p14:creationId xmlns:p14="http://schemas.microsoft.com/office/powerpoint/2010/main" val="114152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F81D-5279-D6E8-0C97-021C34AF02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A7BADE-715D-91C2-088E-E48AE6A8F2B7}"/>
              </a:ext>
            </a:extLst>
          </p:cNvPr>
          <p:cNvSpPr>
            <a:spLocks noGrp="1"/>
          </p:cNvSpPr>
          <p:nvPr>
            <p:ph idx="1"/>
          </p:nvPr>
        </p:nvSpPr>
        <p:spPr/>
        <p:txBody>
          <a:bodyPr/>
          <a:lstStyle/>
          <a:p>
            <a:r>
              <a:rPr lang="en-IN" dirty="0"/>
              <a:t>Resource: </a:t>
            </a:r>
            <a:r>
              <a:rPr lang="en-IN" dirty="0">
                <a:hlinkClick r:id="rId2"/>
              </a:rPr>
              <a:t>https://www.geeksforgeeks.org/preorder-from-inorder-and-postorder-traversals/</a:t>
            </a:r>
            <a:r>
              <a:rPr lang="en-IN" dirty="0"/>
              <a:t> </a:t>
            </a:r>
          </a:p>
          <a:p>
            <a:r>
              <a:rPr lang="en-IN" dirty="0">
                <a:hlinkClick r:id="rId3"/>
              </a:rPr>
              <a:t>https://www.geeksforgeeks.org/construct-tree-from-given-inorder-and-preorder-traversal/</a:t>
            </a:r>
            <a:r>
              <a:rPr lang="en-IN" dirty="0"/>
              <a:t> </a:t>
            </a:r>
          </a:p>
          <a:p>
            <a:endParaRPr lang="en-IN" dirty="0"/>
          </a:p>
          <a:p>
            <a:r>
              <a:rPr lang="en-IN" dirty="0"/>
              <a:t>Practice: </a:t>
            </a:r>
            <a:r>
              <a:rPr lang="en-IN" dirty="0">
                <a:hlinkClick r:id="rId4"/>
              </a:rPr>
              <a:t>https://www.geeksforgeeks.org/problems/postorder-traversal/1?itm_source=geeksforgeeks&amp;itm_medium=article&amp;itm_campaign=practice_card</a:t>
            </a:r>
            <a:r>
              <a:rPr lang="en-IN" dirty="0"/>
              <a:t> </a:t>
            </a:r>
          </a:p>
          <a:p>
            <a:endParaRPr lang="en-IN" dirty="0"/>
          </a:p>
        </p:txBody>
      </p:sp>
    </p:spTree>
    <p:extLst>
      <p:ext uri="{BB962C8B-B14F-4D97-AF65-F5344CB8AC3E}">
        <p14:creationId xmlns:p14="http://schemas.microsoft.com/office/powerpoint/2010/main" val="2544307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C89F-86D2-7531-F6CA-549A8F329758}"/>
              </a:ext>
            </a:extLst>
          </p:cNvPr>
          <p:cNvSpPr>
            <a:spLocks noGrp="1"/>
          </p:cNvSpPr>
          <p:nvPr>
            <p:ph type="title"/>
          </p:nvPr>
        </p:nvSpPr>
        <p:spPr/>
        <p:txBody>
          <a:bodyPr/>
          <a:lstStyle/>
          <a:p>
            <a:pPr algn="ctr"/>
            <a:r>
              <a:rPr lang="en-IN" b="1" dirty="0"/>
              <a:t>Level Order Tree Traversal </a:t>
            </a:r>
          </a:p>
        </p:txBody>
      </p:sp>
      <p:sp>
        <p:nvSpPr>
          <p:cNvPr id="3" name="Content Placeholder 2">
            <a:extLst>
              <a:ext uri="{FF2B5EF4-FFF2-40B4-BE49-F238E27FC236}">
                <a16:creationId xmlns:a16="http://schemas.microsoft.com/office/drawing/2014/main" id="{E1864FE4-E2CD-E0DA-2A8B-9A7966BA5A05}"/>
              </a:ext>
            </a:extLst>
          </p:cNvPr>
          <p:cNvSpPr>
            <a:spLocks noGrp="1"/>
          </p:cNvSpPr>
          <p:nvPr>
            <p:ph idx="1"/>
          </p:nvPr>
        </p:nvSpPr>
        <p:spPr/>
        <p:txBody>
          <a:bodyPr>
            <a:normAutofit/>
          </a:bodyPr>
          <a:lstStyle/>
          <a:p>
            <a:pPr algn="just"/>
            <a:r>
              <a:rPr lang="en-US" b="1" i="1" dirty="0">
                <a:solidFill>
                  <a:srgbClr val="273239"/>
                </a:solidFill>
                <a:effectLst/>
                <a:latin typeface="Nunito" pitchFamily="2" charset="0"/>
              </a:rPr>
              <a:t>Level Order Traversal</a:t>
            </a:r>
            <a:r>
              <a:rPr lang="en-US" b="0" i="1" dirty="0">
                <a:solidFill>
                  <a:srgbClr val="273239"/>
                </a:solidFill>
                <a:effectLst/>
                <a:latin typeface="Nunito" pitchFamily="2" charset="0"/>
              </a:rPr>
              <a:t> technique is defined as a method to traverse a Tree such that all nodes present in the same level are traversed completely before traversing the next level.</a:t>
            </a:r>
            <a:endParaRPr lang="en-IN" dirty="0"/>
          </a:p>
        </p:txBody>
      </p:sp>
      <p:pic>
        <p:nvPicPr>
          <p:cNvPr id="5" name="Picture 4">
            <a:extLst>
              <a:ext uri="{FF2B5EF4-FFF2-40B4-BE49-F238E27FC236}">
                <a16:creationId xmlns:a16="http://schemas.microsoft.com/office/drawing/2014/main" id="{373E05CD-BACA-22BA-4C99-15CCA2C8118A}"/>
              </a:ext>
            </a:extLst>
          </p:cNvPr>
          <p:cNvPicPr>
            <a:picLocks noChangeAspect="1"/>
          </p:cNvPicPr>
          <p:nvPr/>
        </p:nvPicPr>
        <p:blipFill>
          <a:blip r:embed="rId2"/>
          <a:stretch>
            <a:fillRect/>
          </a:stretch>
        </p:blipFill>
        <p:spPr>
          <a:xfrm>
            <a:off x="364435" y="3016162"/>
            <a:ext cx="11270974" cy="3160801"/>
          </a:xfrm>
          <a:prstGeom prst="rect">
            <a:avLst/>
          </a:prstGeom>
        </p:spPr>
      </p:pic>
      <p:sp>
        <p:nvSpPr>
          <p:cNvPr id="7" name="TextBox 6">
            <a:extLst>
              <a:ext uri="{FF2B5EF4-FFF2-40B4-BE49-F238E27FC236}">
                <a16:creationId xmlns:a16="http://schemas.microsoft.com/office/drawing/2014/main" id="{50F2BDA6-9DD0-D4C5-5929-2FEECCB0E214}"/>
              </a:ext>
            </a:extLst>
          </p:cNvPr>
          <p:cNvSpPr txBox="1"/>
          <p:nvPr/>
        </p:nvSpPr>
        <p:spPr>
          <a:xfrm>
            <a:off x="748747" y="6308209"/>
            <a:ext cx="10767392" cy="369332"/>
          </a:xfrm>
          <a:prstGeom prst="rect">
            <a:avLst/>
          </a:prstGeom>
          <a:noFill/>
        </p:spPr>
        <p:txBody>
          <a:bodyPr wrap="square">
            <a:spAutoFit/>
          </a:bodyPr>
          <a:lstStyle/>
          <a:p>
            <a:pPr algn="ctr"/>
            <a:r>
              <a:rPr lang="en-IN" dirty="0">
                <a:hlinkClick r:id="rId3"/>
              </a:rPr>
              <a:t>https://www.geeksforgeeks.org/level-order-tree-traversal/</a:t>
            </a:r>
            <a:r>
              <a:rPr lang="en-IN" dirty="0"/>
              <a:t> [video explanation]</a:t>
            </a:r>
          </a:p>
        </p:txBody>
      </p:sp>
    </p:spTree>
    <p:extLst>
      <p:ext uri="{BB962C8B-B14F-4D97-AF65-F5344CB8AC3E}">
        <p14:creationId xmlns:p14="http://schemas.microsoft.com/office/powerpoint/2010/main" val="265481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noAutofit/>
          </a:bodyPr>
          <a:lstStyle/>
          <a:p>
            <a:r>
              <a:rPr lang="en-IN" sz="4800" dirty="0"/>
              <a:t>Unit IV</a:t>
            </a:r>
            <a:br>
              <a:rPr lang="en-IN" sz="4800" dirty="0"/>
            </a:br>
            <a:br>
              <a:rPr lang="en-IN" sz="4800" dirty="0"/>
            </a:br>
            <a:r>
              <a:rPr lang="en-IN" sz="4800" dirty="0"/>
              <a:t>[</a:t>
            </a:r>
            <a:r>
              <a:rPr lang="en-US" sz="4800" dirty="0"/>
              <a:t>Problems based on Binary Trees</a:t>
            </a:r>
            <a:r>
              <a:rPr lang="en-IN" sz="4800" dirty="0"/>
              <a:t>]</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05390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3612-7109-6F23-37C1-B07CAB684623}"/>
              </a:ext>
            </a:extLst>
          </p:cNvPr>
          <p:cNvSpPr>
            <a:spLocks noGrp="1"/>
          </p:cNvSpPr>
          <p:nvPr>
            <p:ph type="title"/>
          </p:nvPr>
        </p:nvSpPr>
        <p:spPr/>
        <p:txBody>
          <a:bodyPr/>
          <a:lstStyle/>
          <a:p>
            <a:r>
              <a:rPr lang="en-US" dirty="0"/>
              <a:t>4.1 Diameter of a tree</a:t>
            </a:r>
            <a:endParaRPr lang="en-IN" dirty="0"/>
          </a:p>
        </p:txBody>
      </p:sp>
      <p:sp>
        <p:nvSpPr>
          <p:cNvPr id="3" name="Content Placeholder 2">
            <a:extLst>
              <a:ext uri="{FF2B5EF4-FFF2-40B4-BE49-F238E27FC236}">
                <a16:creationId xmlns:a16="http://schemas.microsoft.com/office/drawing/2014/main" id="{7C57A7F5-C53B-C6B3-3A7B-5C2496A0F111}"/>
              </a:ext>
            </a:extLst>
          </p:cNvPr>
          <p:cNvSpPr>
            <a:spLocks noGrp="1"/>
          </p:cNvSpPr>
          <p:nvPr>
            <p:ph idx="1"/>
          </p:nvPr>
        </p:nvSpPr>
        <p:spPr/>
        <p:txBody>
          <a:bodyPr/>
          <a:lstStyle/>
          <a:p>
            <a:r>
              <a:rPr lang="en-US" b="0" i="0" dirty="0">
                <a:solidFill>
                  <a:srgbClr val="273239"/>
                </a:solidFill>
                <a:effectLst/>
                <a:latin typeface="Nunito" pitchFamily="2" charset="0"/>
              </a:rPr>
              <a:t>The </a:t>
            </a:r>
            <a:r>
              <a:rPr lang="en-US" b="1" i="0" dirty="0">
                <a:solidFill>
                  <a:srgbClr val="273239"/>
                </a:solidFill>
                <a:effectLst/>
                <a:latin typeface="Nunito" pitchFamily="2" charset="0"/>
              </a:rPr>
              <a:t>diameter/width of a tree</a:t>
            </a:r>
            <a:r>
              <a:rPr lang="en-US" b="0" i="0" dirty="0">
                <a:solidFill>
                  <a:srgbClr val="273239"/>
                </a:solidFill>
                <a:effectLst/>
                <a:latin typeface="Nunito" pitchFamily="2" charset="0"/>
              </a:rPr>
              <a:t> is defined as the number of nodes on the longest path between any two nodes. </a:t>
            </a:r>
            <a:endParaRPr lang="en-IN" dirty="0"/>
          </a:p>
        </p:txBody>
      </p:sp>
      <p:pic>
        <p:nvPicPr>
          <p:cNvPr id="7" name="Picture 6">
            <a:extLst>
              <a:ext uri="{FF2B5EF4-FFF2-40B4-BE49-F238E27FC236}">
                <a16:creationId xmlns:a16="http://schemas.microsoft.com/office/drawing/2014/main" id="{0D9BCF2A-C862-017E-72F0-AB6F3BC1B6D3}"/>
              </a:ext>
            </a:extLst>
          </p:cNvPr>
          <p:cNvPicPr>
            <a:picLocks noChangeAspect="1"/>
          </p:cNvPicPr>
          <p:nvPr/>
        </p:nvPicPr>
        <p:blipFill>
          <a:blip r:embed="rId2"/>
          <a:stretch>
            <a:fillRect/>
          </a:stretch>
        </p:blipFill>
        <p:spPr>
          <a:xfrm>
            <a:off x="2365513" y="2792885"/>
            <a:ext cx="6917635" cy="3311358"/>
          </a:xfrm>
          <a:prstGeom prst="rect">
            <a:avLst/>
          </a:prstGeom>
        </p:spPr>
      </p:pic>
      <p:sp>
        <p:nvSpPr>
          <p:cNvPr id="9" name="TextBox 8">
            <a:extLst>
              <a:ext uri="{FF2B5EF4-FFF2-40B4-BE49-F238E27FC236}">
                <a16:creationId xmlns:a16="http://schemas.microsoft.com/office/drawing/2014/main" id="{EA31E696-C6FA-A53F-5F56-1D4B4BEFECA3}"/>
              </a:ext>
            </a:extLst>
          </p:cNvPr>
          <p:cNvSpPr txBox="1"/>
          <p:nvPr/>
        </p:nvSpPr>
        <p:spPr>
          <a:xfrm>
            <a:off x="1630018" y="6311900"/>
            <a:ext cx="6096000" cy="369332"/>
          </a:xfrm>
          <a:prstGeom prst="rect">
            <a:avLst/>
          </a:prstGeom>
          <a:noFill/>
        </p:spPr>
        <p:txBody>
          <a:bodyPr wrap="square">
            <a:spAutoFit/>
          </a:bodyPr>
          <a:lstStyle/>
          <a:p>
            <a:r>
              <a:rPr lang="en-IN" dirty="0">
                <a:hlinkClick r:id="rId3"/>
              </a:rPr>
              <a:t>https://www.geeksforgeeks.org/diameter-of-a-binary-tree/</a:t>
            </a:r>
            <a:r>
              <a:rPr lang="en-IN" dirty="0"/>
              <a:t> </a:t>
            </a:r>
          </a:p>
        </p:txBody>
      </p:sp>
    </p:spTree>
    <p:extLst>
      <p:ext uri="{BB962C8B-B14F-4D97-AF65-F5344CB8AC3E}">
        <p14:creationId xmlns:p14="http://schemas.microsoft.com/office/powerpoint/2010/main" val="1558826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AFA3F-D977-EBFB-39DE-F78E109FAE5D}"/>
              </a:ext>
            </a:extLst>
          </p:cNvPr>
          <p:cNvSpPr>
            <a:spLocks noGrp="1"/>
          </p:cNvSpPr>
          <p:nvPr>
            <p:ph idx="1"/>
          </p:nvPr>
        </p:nvSpPr>
        <p:spPr>
          <a:xfrm>
            <a:off x="838200" y="409903"/>
            <a:ext cx="10515600" cy="5767060"/>
          </a:xfrm>
        </p:spPr>
        <p:txBody>
          <a:bodyPr/>
          <a:lstStyle/>
          <a:p>
            <a:r>
              <a:rPr lang="en-US" dirty="0"/>
              <a:t>To find the diameter of a binary tree, we can think of every node as a potential `Curving Point` of the diameter path. This Curving Point is the node along the diameter path that holds the maximum height and from where the path curves uphill and downhill.</a:t>
            </a:r>
            <a:endParaRPr lang="en-IN" dirty="0"/>
          </a:p>
        </p:txBody>
      </p:sp>
      <p:pic>
        <p:nvPicPr>
          <p:cNvPr id="1026" name="Picture 2">
            <a:extLst>
              <a:ext uri="{FF2B5EF4-FFF2-40B4-BE49-F238E27FC236}">
                <a16:creationId xmlns:a16="http://schemas.microsoft.com/office/drawing/2014/main" id="{26CB0CAC-E0AB-840B-EB9C-FAB3E13A0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137" y="2038678"/>
            <a:ext cx="6642539" cy="488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900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CF60-08CC-3C57-AA8A-B22E51136A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D39AC2-FCDC-5800-E33A-7F0D504FD7BB}"/>
              </a:ext>
            </a:extLst>
          </p:cNvPr>
          <p:cNvSpPr>
            <a:spLocks noGrp="1"/>
          </p:cNvSpPr>
          <p:nvPr>
            <p:ph idx="1"/>
          </p:nvPr>
        </p:nvSpPr>
        <p:spPr/>
        <p:txBody>
          <a:bodyPr>
            <a:normAutofit lnSpcReduction="10000"/>
          </a:bodyPr>
          <a:lstStyle/>
          <a:p>
            <a:pPr algn="just"/>
            <a:r>
              <a:rPr lang="en-US" dirty="0"/>
              <a:t>we can see that the diameter at a specific curving point is determined by adding the height of the left subtree to the height of the right subtree and adding 1 to account for the level of the curving point.</a:t>
            </a:r>
          </a:p>
          <a:p>
            <a:pPr algn="just"/>
            <a:r>
              <a:rPr lang="en-US" dirty="0"/>
              <a:t> Diameter = 1 + Left Subtree Height + Right Subtree Height </a:t>
            </a:r>
          </a:p>
          <a:p>
            <a:pPr algn="just"/>
            <a:r>
              <a:rPr lang="en-US" dirty="0"/>
              <a:t>Therefore, we can traverse the tree recursively considering each node as a potential Curving Point and calculate the height of the left and right subtrees at each node. </a:t>
            </a:r>
          </a:p>
          <a:p>
            <a:pPr algn="just"/>
            <a:r>
              <a:rPr lang="en-US" dirty="0"/>
              <a:t>This will give us the diameter for the current Curving Point.</a:t>
            </a:r>
          </a:p>
          <a:p>
            <a:pPr algn="just"/>
            <a:r>
              <a:rPr lang="en-US" dirty="0"/>
              <a:t> Throughout the traversal, we track the maximum diameter encountered and return it as the overall diameter of the Binary Tree.</a:t>
            </a:r>
            <a:endParaRPr lang="en-IN" dirty="0"/>
          </a:p>
        </p:txBody>
      </p:sp>
    </p:spTree>
    <p:extLst>
      <p:ext uri="{BB962C8B-B14F-4D97-AF65-F5344CB8AC3E}">
        <p14:creationId xmlns:p14="http://schemas.microsoft.com/office/powerpoint/2010/main" val="1723134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E9AA-0A38-F2F3-23BA-FCBBF364FC37}"/>
              </a:ext>
            </a:extLst>
          </p:cNvPr>
          <p:cNvSpPr>
            <a:spLocks noGrp="1"/>
          </p:cNvSpPr>
          <p:nvPr>
            <p:ph type="title"/>
          </p:nvPr>
        </p:nvSpPr>
        <p:spPr/>
        <p:txBody>
          <a:bodyPr/>
          <a:lstStyle/>
          <a:p>
            <a:r>
              <a:rPr lang="en-US" dirty="0"/>
              <a:t>4.2 Populate </a:t>
            </a:r>
            <a:r>
              <a:rPr lang="en-US" dirty="0" err="1"/>
              <a:t>Inorder</a:t>
            </a:r>
            <a:r>
              <a:rPr lang="en-US" dirty="0"/>
              <a:t> Successor for all nodes</a:t>
            </a:r>
            <a:endParaRPr lang="en-IN" dirty="0"/>
          </a:p>
        </p:txBody>
      </p:sp>
      <p:sp>
        <p:nvSpPr>
          <p:cNvPr id="3" name="Content Placeholder 2">
            <a:extLst>
              <a:ext uri="{FF2B5EF4-FFF2-40B4-BE49-F238E27FC236}">
                <a16:creationId xmlns:a16="http://schemas.microsoft.com/office/drawing/2014/main" id="{AE93CD00-ACA8-C051-EE12-21921A6B2F85}"/>
              </a:ext>
            </a:extLst>
          </p:cNvPr>
          <p:cNvSpPr>
            <a:spLocks noGrp="1"/>
          </p:cNvSpPr>
          <p:nvPr>
            <p:ph idx="1"/>
          </p:nvPr>
        </p:nvSpPr>
        <p:spPr/>
        <p:txBody>
          <a:bodyPr/>
          <a:lstStyle/>
          <a:p>
            <a:pPr algn="just"/>
            <a:r>
              <a:rPr lang="en-US" b="1" i="0" dirty="0" err="1">
                <a:solidFill>
                  <a:srgbClr val="273239"/>
                </a:solidFill>
                <a:effectLst/>
                <a:latin typeface="Nunito" pitchFamily="2" charset="0"/>
              </a:rPr>
              <a:t>Inorder</a:t>
            </a:r>
            <a:r>
              <a:rPr lang="en-US" b="1" i="0" dirty="0">
                <a:solidFill>
                  <a:srgbClr val="273239"/>
                </a:solidFill>
                <a:effectLst/>
                <a:latin typeface="Nunito" pitchFamily="2" charset="0"/>
              </a:rPr>
              <a:t> Successor</a:t>
            </a:r>
            <a:r>
              <a:rPr lang="en-US" b="0" i="0" dirty="0">
                <a:solidFill>
                  <a:srgbClr val="273239"/>
                </a:solidFill>
                <a:effectLst/>
                <a:latin typeface="Nunito" pitchFamily="2" charset="0"/>
              </a:rPr>
              <a:t> of a node in binary tree is the next node in </a:t>
            </a:r>
            <a:r>
              <a:rPr lang="en-US" b="0" i="0" dirty="0" err="1">
                <a:solidFill>
                  <a:srgbClr val="273239"/>
                </a:solidFill>
                <a:effectLst/>
                <a:latin typeface="Nunito" pitchFamily="2" charset="0"/>
              </a:rPr>
              <a:t>Inorder</a:t>
            </a:r>
            <a:r>
              <a:rPr lang="en-US" b="0" i="0" dirty="0">
                <a:solidFill>
                  <a:srgbClr val="273239"/>
                </a:solidFill>
                <a:effectLst/>
                <a:latin typeface="Nunito" pitchFamily="2" charset="0"/>
              </a:rPr>
              <a:t> traversal of the Binary Tree. </a:t>
            </a:r>
          </a:p>
          <a:p>
            <a:pPr algn="just"/>
            <a:r>
              <a:rPr lang="en-US" b="0" i="0" dirty="0" err="1">
                <a:solidFill>
                  <a:srgbClr val="273239"/>
                </a:solidFill>
                <a:effectLst/>
                <a:latin typeface="Nunito" pitchFamily="2" charset="0"/>
              </a:rPr>
              <a:t>Inorder</a:t>
            </a:r>
            <a:r>
              <a:rPr lang="en-US" b="0" i="0" dirty="0">
                <a:solidFill>
                  <a:srgbClr val="273239"/>
                </a:solidFill>
                <a:effectLst/>
                <a:latin typeface="Nunito" pitchFamily="2" charset="0"/>
              </a:rPr>
              <a:t> Successor is NULL for </a:t>
            </a:r>
          </a:p>
          <a:p>
            <a:pPr marL="0" indent="0" algn="just">
              <a:buNone/>
            </a:pPr>
            <a:r>
              <a:rPr lang="en-US" dirty="0">
                <a:solidFill>
                  <a:srgbClr val="273239"/>
                </a:solidFill>
                <a:latin typeface="Nunito" pitchFamily="2" charset="0"/>
              </a:rPr>
              <a:t>   </a:t>
            </a:r>
            <a:r>
              <a:rPr lang="en-US" b="0" i="0" dirty="0">
                <a:solidFill>
                  <a:srgbClr val="273239"/>
                </a:solidFill>
                <a:effectLst/>
                <a:latin typeface="Nunito" pitchFamily="2" charset="0"/>
              </a:rPr>
              <a:t>the last node in </a:t>
            </a:r>
            <a:r>
              <a:rPr lang="en-US" b="0" i="0" dirty="0" err="1">
                <a:solidFill>
                  <a:srgbClr val="273239"/>
                </a:solidFill>
                <a:effectLst/>
                <a:latin typeface="Nunito" pitchFamily="2" charset="0"/>
              </a:rPr>
              <a:t>Inorder</a:t>
            </a:r>
            <a:r>
              <a:rPr lang="en-US" b="0" i="0" dirty="0">
                <a:solidFill>
                  <a:srgbClr val="273239"/>
                </a:solidFill>
                <a:effectLst/>
                <a:latin typeface="Nunito" pitchFamily="2" charset="0"/>
              </a:rPr>
              <a:t> traversal.</a:t>
            </a:r>
          </a:p>
          <a:p>
            <a:r>
              <a:rPr lang="en-US" dirty="0" err="1">
                <a:solidFill>
                  <a:srgbClr val="273239"/>
                </a:solidFill>
                <a:latin typeface="Nunito" pitchFamily="2" charset="0"/>
              </a:rPr>
              <a:t>I</a:t>
            </a:r>
            <a:r>
              <a:rPr lang="en-US" b="0" i="0" dirty="0" err="1">
                <a:solidFill>
                  <a:srgbClr val="273239"/>
                </a:solidFill>
                <a:effectLst/>
                <a:latin typeface="Nunito" pitchFamily="2" charset="0"/>
              </a:rPr>
              <a:t>norder</a:t>
            </a:r>
            <a:r>
              <a:rPr lang="en-US" b="0" i="0" dirty="0">
                <a:solidFill>
                  <a:srgbClr val="273239"/>
                </a:solidFill>
                <a:effectLst/>
                <a:latin typeface="Nunito" pitchFamily="2" charset="0"/>
              </a:rPr>
              <a:t> successor of node </a:t>
            </a:r>
            <a:r>
              <a:rPr lang="en-US" b="1" i="0" dirty="0">
                <a:solidFill>
                  <a:srgbClr val="273239"/>
                </a:solidFill>
                <a:effectLst/>
                <a:latin typeface="Nunito" pitchFamily="2" charset="0"/>
              </a:rPr>
              <a:t>4</a:t>
            </a:r>
            <a:r>
              <a:rPr lang="en-US" b="0" i="0" dirty="0">
                <a:solidFill>
                  <a:srgbClr val="273239"/>
                </a:solidFill>
                <a:effectLst/>
                <a:latin typeface="Nunito" pitchFamily="2" charset="0"/>
              </a:rPr>
              <a:t> is </a:t>
            </a:r>
            <a:r>
              <a:rPr lang="en-US" b="1" i="0" dirty="0">
                <a:solidFill>
                  <a:srgbClr val="273239"/>
                </a:solidFill>
                <a:effectLst/>
                <a:latin typeface="Nunito" pitchFamily="2" charset="0"/>
              </a:rPr>
              <a:t>2</a:t>
            </a:r>
            <a:r>
              <a:rPr lang="en-US" b="0" i="0" dirty="0">
                <a:solidFill>
                  <a:srgbClr val="273239"/>
                </a:solidFill>
                <a:effectLst/>
                <a:latin typeface="Nunito" pitchFamily="2" charset="0"/>
              </a:rPr>
              <a:t> and </a:t>
            </a:r>
          </a:p>
          <a:p>
            <a:r>
              <a:rPr lang="en-US" b="0" i="0" dirty="0">
                <a:solidFill>
                  <a:srgbClr val="273239"/>
                </a:solidFill>
                <a:effectLst/>
                <a:latin typeface="Nunito" pitchFamily="2" charset="0"/>
              </a:rPr>
              <a:t>node </a:t>
            </a:r>
            <a:r>
              <a:rPr lang="en-US" b="1" i="0" dirty="0">
                <a:solidFill>
                  <a:srgbClr val="273239"/>
                </a:solidFill>
                <a:effectLst/>
                <a:latin typeface="Nunito" pitchFamily="2" charset="0"/>
              </a:rPr>
              <a:t>5</a:t>
            </a:r>
            <a:r>
              <a:rPr lang="en-US" b="0" i="0" dirty="0">
                <a:solidFill>
                  <a:srgbClr val="273239"/>
                </a:solidFill>
                <a:effectLst/>
                <a:latin typeface="Nunito" pitchFamily="2" charset="0"/>
              </a:rPr>
              <a:t> is </a:t>
            </a:r>
            <a:r>
              <a:rPr lang="en-US" b="1" i="0" dirty="0">
                <a:solidFill>
                  <a:srgbClr val="273239"/>
                </a:solidFill>
                <a:effectLst/>
                <a:latin typeface="Nunito" pitchFamily="2" charset="0"/>
              </a:rPr>
              <a:t>1</a:t>
            </a:r>
            <a:r>
              <a:rPr lang="en-US" b="0" i="0" dirty="0">
                <a:solidFill>
                  <a:srgbClr val="273239"/>
                </a:solidFill>
                <a:effectLst/>
                <a:latin typeface="Nunito" pitchFamily="2" charset="0"/>
              </a:rPr>
              <a:t>.</a:t>
            </a:r>
          </a:p>
          <a:p>
            <a:r>
              <a:rPr lang="en-US" dirty="0" err="1">
                <a:solidFill>
                  <a:srgbClr val="273239"/>
                </a:solidFill>
                <a:latin typeface="Nunito" pitchFamily="2" charset="0"/>
              </a:rPr>
              <a:t>Inorder</a:t>
            </a:r>
            <a:r>
              <a:rPr lang="en-US" dirty="0">
                <a:solidFill>
                  <a:srgbClr val="273239"/>
                </a:solidFill>
                <a:latin typeface="Nunito" pitchFamily="2" charset="0"/>
              </a:rPr>
              <a:t>: 4,2,5,1,3,6</a:t>
            </a:r>
            <a:endParaRPr lang="en-IN" dirty="0"/>
          </a:p>
        </p:txBody>
      </p:sp>
      <p:pic>
        <p:nvPicPr>
          <p:cNvPr id="3076" name="Picture 4">
            <a:extLst>
              <a:ext uri="{FF2B5EF4-FFF2-40B4-BE49-F238E27FC236}">
                <a16:creationId xmlns:a16="http://schemas.microsoft.com/office/drawing/2014/main" id="{726343E1-29EC-A5AC-5FA5-CF29096E8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356" y="2325833"/>
            <a:ext cx="2635351" cy="17447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AF6AFF-4CAE-265C-7AFB-54D5AEFDF11E}"/>
              </a:ext>
            </a:extLst>
          </p:cNvPr>
          <p:cNvSpPr txBox="1"/>
          <p:nvPr/>
        </p:nvSpPr>
        <p:spPr>
          <a:xfrm>
            <a:off x="791819" y="5428692"/>
            <a:ext cx="6096000" cy="1200329"/>
          </a:xfrm>
          <a:prstGeom prst="rect">
            <a:avLst/>
          </a:prstGeom>
          <a:noFill/>
        </p:spPr>
        <p:txBody>
          <a:bodyPr wrap="square">
            <a:spAutoFit/>
          </a:bodyPr>
          <a:lstStyle/>
          <a:p>
            <a:r>
              <a:rPr lang="en-IN" dirty="0" err="1">
                <a:hlinkClick r:id="rId3"/>
              </a:rPr>
              <a:t>Refefrence</a:t>
            </a:r>
            <a:r>
              <a:rPr lang="en-IN" dirty="0">
                <a:hlinkClick r:id="rId3"/>
              </a:rPr>
              <a:t> material:</a:t>
            </a:r>
            <a:br>
              <a:rPr lang="en-IN" dirty="0">
                <a:hlinkClick r:id="rId3"/>
              </a:rPr>
            </a:br>
            <a:r>
              <a:rPr lang="en-IN" dirty="0">
                <a:hlinkClick r:id="rId3"/>
              </a:rPr>
              <a:t>https://www.geeksforgeeks.org/populate-inorder-successor-for-all-nodes/</a:t>
            </a:r>
            <a:endParaRPr lang="en-IN" dirty="0"/>
          </a:p>
          <a:p>
            <a:endParaRPr lang="en-IN" dirty="0"/>
          </a:p>
        </p:txBody>
      </p:sp>
      <p:pic>
        <p:nvPicPr>
          <p:cNvPr id="1026" name="Picture 2" descr="Example">
            <a:extLst>
              <a:ext uri="{FF2B5EF4-FFF2-40B4-BE49-F238E27FC236}">
                <a16:creationId xmlns:a16="http://schemas.microsoft.com/office/drawing/2014/main" id="{55CE252C-8660-B4B4-9D3C-80974053B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337" y="4540604"/>
            <a:ext cx="4141839" cy="213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533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7120-D1F5-2A9D-E239-57E4560A9ADA}"/>
              </a:ext>
            </a:extLst>
          </p:cNvPr>
          <p:cNvSpPr>
            <a:spLocks noGrp="1"/>
          </p:cNvSpPr>
          <p:nvPr>
            <p:ph type="title"/>
          </p:nvPr>
        </p:nvSpPr>
        <p:spPr>
          <a:xfrm>
            <a:off x="838200" y="298865"/>
            <a:ext cx="10515600" cy="847449"/>
          </a:xfrm>
        </p:spPr>
        <p:txBody>
          <a:bodyPr>
            <a:noAutofit/>
          </a:bodyPr>
          <a:lstStyle/>
          <a:p>
            <a:r>
              <a:rPr lang="en-IN" sz="2800" dirty="0">
                <a:hlinkClick r:id="rId2"/>
              </a:rPr>
              <a:t>https://www.geeksforgeeks.org/inorder-succesor-node-binary-tree/</a:t>
            </a:r>
            <a:r>
              <a:rPr lang="en-IN" sz="2800" dirty="0"/>
              <a:t> </a:t>
            </a:r>
          </a:p>
        </p:txBody>
      </p:sp>
      <p:sp>
        <p:nvSpPr>
          <p:cNvPr id="3" name="Content Placeholder 2">
            <a:extLst>
              <a:ext uri="{FF2B5EF4-FFF2-40B4-BE49-F238E27FC236}">
                <a16:creationId xmlns:a16="http://schemas.microsoft.com/office/drawing/2014/main" id="{F0E41063-7139-3522-9D22-AC1ED128054C}"/>
              </a:ext>
            </a:extLst>
          </p:cNvPr>
          <p:cNvSpPr>
            <a:spLocks noGrp="1"/>
          </p:cNvSpPr>
          <p:nvPr>
            <p:ph idx="1"/>
          </p:nvPr>
        </p:nvSpPr>
        <p:spPr>
          <a:xfrm>
            <a:off x="231913" y="1146314"/>
            <a:ext cx="11801061" cy="5565911"/>
          </a:xfrm>
        </p:spPr>
        <p:txBody>
          <a:bodyPr>
            <a:normAutofit lnSpcReduction="10000"/>
          </a:bodyPr>
          <a:lstStyle/>
          <a:p>
            <a:pPr marL="0" indent="0" algn="ctr" fontAlgn="base">
              <a:buNone/>
            </a:pPr>
            <a:r>
              <a:rPr lang="en-IN" b="1" i="0" dirty="0">
                <a:solidFill>
                  <a:srgbClr val="111827"/>
                </a:solidFill>
                <a:effectLst/>
                <a:latin typeface="Roboto" panose="02000000000000000000" pitchFamily="2" charset="0"/>
              </a:rPr>
              <a:t>Iterative implementation using parent pointer</a:t>
            </a:r>
          </a:p>
          <a:p>
            <a:pPr marL="0" indent="0" algn="just" fontAlgn="base">
              <a:buNone/>
            </a:pPr>
            <a:r>
              <a:rPr lang="en-US" b="0" i="0" dirty="0">
                <a:effectLst/>
                <a:latin typeface="Nunito" pitchFamily="2" charset="0"/>
              </a:rPr>
              <a:t>We need to take care of 3 cases for any node to find its </a:t>
            </a:r>
            <a:r>
              <a:rPr lang="en-US" b="0" i="0" dirty="0" err="1">
                <a:effectLst/>
                <a:latin typeface="Nunito" pitchFamily="2" charset="0"/>
              </a:rPr>
              <a:t>inorder</a:t>
            </a:r>
            <a:r>
              <a:rPr lang="en-US" b="0" i="0" dirty="0">
                <a:effectLst/>
                <a:latin typeface="Nunito" pitchFamily="2" charset="0"/>
              </a:rPr>
              <a:t> successor as described below:  </a:t>
            </a:r>
          </a:p>
          <a:p>
            <a:pPr marL="0" indent="0" algn="just" fontAlgn="base">
              <a:buNone/>
            </a:pPr>
            <a:r>
              <a:rPr lang="en-US" b="1" i="0" dirty="0">
                <a:effectLst/>
                <a:latin typeface="Nunito" pitchFamily="2" charset="0"/>
              </a:rPr>
              <a:t>Case 0.If the node is the rightmost node</a:t>
            </a:r>
            <a:r>
              <a:rPr lang="en-US" b="0" i="0" dirty="0">
                <a:effectLst/>
                <a:latin typeface="Nunito" pitchFamily="2" charset="0"/>
              </a:rPr>
              <a:t> in the given tree. For example, in the above tree node 6 is the right most node. In this case, there will be no </a:t>
            </a:r>
            <a:r>
              <a:rPr lang="en-US" b="0" i="0" dirty="0" err="1">
                <a:effectLst/>
                <a:latin typeface="Nunito" pitchFamily="2" charset="0"/>
              </a:rPr>
              <a:t>inorder</a:t>
            </a:r>
            <a:r>
              <a:rPr lang="en-US" b="0" i="0" dirty="0">
                <a:effectLst/>
                <a:latin typeface="Nunito" pitchFamily="2" charset="0"/>
              </a:rPr>
              <a:t> successor of this node. i.e. </a:t>
            </a:r>
            <a:r>
              <a:rPr lang="en-US" b="0" i="0" dirty="0" err="1">
                <a:effectLst/>
                <a:latin typeface="Nunito" pitchFamily="2" charset="0"/>
              </a:rPr>
              <a:t>Inorder</a:t>
            </a:r>
            <a:r>
              <a:rPr lang="en-US" b="0" i="0" dirty="0">
                <a:effectLst/>
                <a:latin typeface="Nunito" pitchFamily="2" charset="0"/>
              </a:rPr>
              <a:t> Successor of the rightmost node in a tree is NULL.</a:t>
            </a:r>
          </a:p>
          <a:p>
            <a:pPr marL="0" indent="0" algn="just" fontAlgn="base">
              <a:buNone/>
            </a:pPr>
            <a:r>
              <a:rPr lang="en-US" b="1" i="0" dirty="0">
                <a:effectLst/>
                <a:latin typeface="Nunito" pitchFamily="2" charset="0"/>
              </a:rPr>
              <a:t>Case 1: If the right child of the node is not NULL </a:t>
            </a:r>
            <a:r>
              <a:rPr lang="en-US" b="0" i="0" dirty="0">
                <a:effectLst/>
                <a:latin typeface="Nunito" pitchFamily="2" charset="0"/>
              </a:rPr>
              <a:t>then the </a:t>
            </a:r>
            <a:r>
              <a:rPr lang="en-US" b="0" i="0" dirty="0" err="1">
                <a:effectLst/>
                <a:latin typeface="Nunito" pitchFamily="2" charset="0"/>
              </a:rPr>
              <a:t>inorder</a:t>
            </a:r>
            <a:r>
              <a:rPr lang="en-US" b="0" i="0" dirty="0">
                <a:effectLst/>
                <a:latin typeface="Nunito" pitchFamily="2" charset="0"/>
              </a:rPr>
              <a:t> successor of this node will be the leftmost node in it’s right subtree.</a:t>
            </a:r>
          </a:p>
          <a:p>
            <a:pPr marL="0" indent="0" algn="just" fontAlgn="base">
              <a:buNone/>
            </a:pPr>
            <a:r>
              <a:rPr lang="en-US" sz="2100" dirty="0">
                <a:latin typeface="Nunito" pitchFamily="2" charset="0"/>
              </a:rPr>
              <a:t>Example in the above given tree, </a:t>
            </a:r>
            <a:r>
              <a:rPr lang="en-US" sz="2100" dirty="0" err="1">
                <a:latin typeface="Nunito" pitchFamily="2" charset="0"/>
              </a:rPr>
              <a:t>inorder</a:t>
            </a:r>
            <a:r>
              <a:rPr lang="en-US" sz="2100" dirty="0">
                <a:latin typeface="Nunito" pitchFamily="2" charset="0"/>
              </a:rPr>
              <a:t> successor of node 2 will be 5.</a:t>
            </a:r>
          </a:p>
          <a:p>
            <a:pPr marL="0" indent="0" algn="just" fontAlgn="base">
              <a:buNone/>
            </a:pPr>
            <a:r>
              <a:rPr lang="en-US" b="1" i="0" dirty="0">
                <a:effectLst/>
                <a:latin typeface="Nunito" pitchFamily="2" charset="0"/>
              </a:rPr>
              <a:t>Case 2: If the right child of node is NULL</a:t>
            </a:r>
            <a:r>
              <a:rPr lang="en-US" b="0" i="0" dirty="0">
                <a:effectLst/>
                <a:latin typeface="Nunito" pitchFamily="2" charset="0"/>
              </a:rPr>
              <a:t>. Then we keep finding the parent of the given node x, say p such that p-&gt;left = x. </a:t>
            </a:r>
          </a:p>
          <a:p>
            <a:pPr marL="0" indent="0" algn="just" fontAlgn="base">
              <a:buNone/>
            </a:pPr>
            <a:r>
              <a:rPr lang="en-US" sz="2100" b="1" i="0" dirty="0">
                <a:effectLst/>
                <a:latin typeface="Nunito" pitchFamily="2" charset="0"/>
              </a:rPr>
              <a:t>Example </a:t>
            </a:r>
            <a:r>
              <a:rPr lang="en-US" sz="2100" b="0" i="0" dirty="0">
                <a:effectLst/>
                <a:latin typeface="Nunito" pitchFamily="2" charset="0"/>
              </a:rPr>
              <a:t>in the above given tree, </a:t>
            </a:r>
            <a:r>
              <a:rPr lang="en-US" sz="2100" b="0" i="0" dirty="0" err="1">
                <a:effectLst/>
                <a:latin typeface="Nunito" pitchFamily="2" charset="0"/>
              </a:rPr>
              <a:t>inorder</a:t>
            </a:r>
            <a:r>
              <a:rPr lang="en-US" sz="2100" b="0" i="0" dirty="0">
                <a:effectLst/>
                <a:latin typeface="Nunito" pitchFamily="2" charset="0"/>
              </a:rPr>
              <a:t> successor of node </a:t>
            </a:r>
            <a:r>
              <a:rPr lang="en-US" sz="2100" b="1" i="0" dirty="0">
                <a:effectLst/>
                <a:latin typeface="Nunito" pitchFamily="2" charset="0"/>
              </a:rPr>
              <a:t>5</a:t>
            </a:r>
            <a:r>
              <a:rPr lang="en-US" sz="2100" b="0" i="0" dirty="0">
                <a:effectLst/>
                <a:latin typeface="Nunito" pitchFamily="2" charset="0"/>
              </a:rPr>
              <a:t> will be </a:t>
            </a:r>
            <a:r>
              <a:rPr lang="en-US" sz="2100" b="1" i="0" dirty="0">
                <a:effectLst/>
                <a:latin typeface="Nunito" pitchFamily="2" charset="0"/>
              </a:rPr>
              <a:t>1</a:t>
            </a:r>
            <a:r>
              <a:rPr lang="en-US" sz="2100" b="0" i="0" dirty="0">
                <a:effectLst/>
                <a:latin typeface="Nunito" pitchFamily="2" charset="0"/>
              </a:rPr>
              <a:t>. First parent of 5 is 2 but 2-&gt;left != 5. So next parent of 2 is 1, now 1-&gt;left = 2. Therefore, </a:t>
            </a:r>
            <a:r>
              <a:rPr lang="en-US" sz="2100" b="0" i="0" dirty="0" err="1">
                <a:effectLst/>
                <a:latin typeface="Nunito" pitchFamily="2" charset="0"/>
              </a:rPr>
              <a:t>inorder</a:t>
            </a:r>
            <a:r>
              <a:rPr lang="en-US" sz="2100" b="0" i="0" dirty="0">
                <a:effectLst/>
                <a:latin typeface="Nunito" pitchFamily="2" charset="0"/>
              </a:rPr>
              <a:t> successor of 5 is 1.</a:t>
            </a:r>
          </a:p>
        </p:txBody>
      </p:sp>
    </p:spTree>
    <p:extLst>
      <p:ext uri="{BB962C8B-B14F-4D97-AF65-F5344CB8AC3E}">
        <p14:creationId xmlns:p14="http://schemas.microsoft.com/office/powerpoint/2010/main" val="2703216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044A-84EE-F371-38DC-125C242890C4}"/>
              </a:ext>
            </a:extLst>
          </p:cNvPr>
          <p:cNvSpPr>
            <a:spLocks noGrp="1"/>
          </p:cNvSpPr>
          <p:nvPr>
            <p:ph type="title"/>
          </p:nvPr>
        </p:nvSpPr>
        <p:spPr/>
        <p:txBody>
          <a:bodyPr/>
          <a:lstStyle/>
          <a:p>
            <a:r>
              <a:rPr lang="en-US" dirty="0"/>
              <a:t>4.3 Find n-</a:t>
            </a:r>
            <a:r>
              <a:rPr lang="en-US" dirty="0" err="1"/>
              <a:t>th</a:t>
            </a:r>
            <a:r>
              <a:rPr lang="en-US" dirty="0"/>
              <a:t> node of </a:t>
            </a:r>
            <a:r>
              <a:rPr lang="en-US" dirty="0" err="1"/>
              <a:t>inorder</a:t>
            </a:r>
            <a:r>
              <a:rPr lang="en-US" dirty="0"/>
              <a:t> traversal</a:t>
            </a:r>
            <a:endParaRPr lang="en-IN" dirty="0"/>
          </a:p>
        </p:txBody>
      </p:sp>
      <p:sp>
        <p:nvSpPr>
          <p:cNvPr id="3" name="Content Placeholder 2">
            <a:extLst>
              <a:ext uri="{FF2B5EF4-FFF2-40B4-BE49-F238E27FC236}">
                <a16:creationId xmlns:a16="http://schemas.microsoft.com/office/drawing/2014/main" id="{8B8D2A9A-F664-1503-D5D1-7B5585DE074C}"/>
              </a:ext>
            </a:extLst>
          </p:cNvPr>
          <p:cNvSpPr>
            <a:spLocks noGrp="1"/>
          </p:cNvSpPr>
          <p:nvPr>
            <p:ph idx="1"/>
          </p:nvPr>
        </p:nvSpPr>
        <p:spPr/>
        <p:txBody>
          <a:bodyPr/>
          <a:lstStyle/>
          <a:p>
            <a:pPr marL="514350" indent="-514350" algn="just">
              <a:buFont typeface="+mj-lt"/>
              <a:buAutoNum type="arabicPeriod"/>
            </a:pPr>
            <a:r>
              <a:rPr lang="en-US" b="0" i="0" dirty="0">
                <a:effectLst/>
                <a:latin typeface="Nunito" pitchFamily="2" charset="0"/>
              </a:rPr>
              <a:t>We do simple </a:t>
            </a:r>
            <a:r>
              <a:rPr lang="en-US" b="0" i="0" dirty="0" err="1">
                <a:effectLst/>
                <a:latin typeface="Nunito" pitchFamily="2" charset="0"/>
              </a:rPr>
              <a:t>Inorder</a:t>
            </a:r>
            <a:r>
              <a:rPr lang="en-US" b="0" i="0" dirty="0">
                <a:effectLst/>
                <a:latin typeface="Nunito" pitchFamily="2" charset="0"/>
              </a:rPr>
              <a:t> Traversal. </a:t>
            </a:r>
          </a:p>
          <a:p>
            <a:pPr marL="514350" indent="-514350" algn="just">
              <a:buFont typeface="+mj-lt"/>
              <a:buAutoNum type="arabicPeriod"/>
            </a:pPr>
            <a:r>
              <a:rPr lang="en-US" b="0" i="0" dirty="0">
                <a:effectLst/>
                <a:latin typeface="Nunito" pitchFamily="2" charset="0"/>
              </a:rPr>
              <a:t>While doing the traversal, we keep track of the count of nodes visited so far. </a:t>
            </a:r>
          </a:p>
          <a:p>
            <a:pPr marL="514350" indent="-514350" algn="just">
              <a:buFont typeface="+mj-lt"/>
              <a:buAutoNum type="arabicPeriod"/>
            </a:pPr>
            <a:r>
              <a:rPr lang="en-US" b="0" i="0" dirty="0">
                <a:effectLst/>
                <a:latin typeface="Nunito" pitchFamily="2" charset="0"/>
              </a:rPr>
              <a:t>When the count becomes n, we print the node.</a:t>
            </a:r>
            <a:endParaRPr lang="en-IN" dirty="0"/>
          </a:p>
        </p:txBody>
      </p:sp>
      <p:sp>
        <p:nvSpPr>
          <p:cNvPr id="5" name="TextBox 4">
            <a:extLst>
              <a:ext uri="{FF2B5EF4-FFF2-40B4-BE49-F238E27FC236}">
                <a16:creationId xmlns:a16="http://schemas.microsoft.com/office/drawing/2014/main" id="{9BEF4086-4147-9F2B-7800-4D74FF77435B}"/>
              </a:ext>
            </a:extLst>
          </p:cNvPr>
          <p:cNvSpPr txBox="1"/>
          <p:nvPr/>
        </p:nvSpPr>
        <p:spPr>
          <a:xfrm>
            <a:off x="2107095" y="5665569"/>
            <a:ext cx="7447721" cy="369332"/>
          </a:xfrm>
          <a:prstGeom prst="rect">
            <a:avLst/>
          </a:prstGeom>
          <a:noFill/>
        </p:spPr>
        <p:txBody>
          <a:bodyPr wrap="square">
            <a:spAutoFit/>
          </a:bodyPr>
          <a:lstStyle/>
          <a:p>
            <a:r>
              <a:rPr lang="en-IN" dirty="0">
                <a:hlinkClick r:id="rId2"/>
              </a:rPr>
              <a:t>https://www.geeksforgeeks.org/find-n-th-node-inorder-traversal/</a:t>
            </a:r>
            <a:r>
              <a:rPr lang="en-IN" dirty="0"/>
              <a:t> </a:t>
            </a:r>
          </a:p>
        </p:txBody>
      </p:sp>
    </p:spTree>
    <p:extLst>
      <p:ext uri="{BB962C8B-B14F-4D97-AF65-F5344CB8AC3E}">
        <p14:creationId xmlns:p14="http://schemas.microsoft.com/office/powerpoint/2010/main" val="3585796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C7B1-9551-67CD-8608-481CE04B0869}"/>
              </a:ext>
            </a:extLst>
          </p:cNvPr>
          <p:cNvSpPr>
            <a:spLocks noGrp="1"/>
          </p:cNvSpPr>
          <p:nvPr>
            <p:ph type="title"/>
          </p:nvPr>
        </p:nvSpPr>
        <p:spPr/>
        <p:txBody>
          <a:bodyPr/>
          <a:lstStyle/>
          <a:p>
            <a:r>
              <a:rPr lang="en-US" dirty="0"/>
              <a:t>4.4 Level Order traversal in spiral form</a:t>
            </a:r>
            <a:endParaRPr lang="en-IN" dirty="0"/>
          </a:p>
        </p:txBody>
      </p:sp>
      <p:pic>
        <p:nvPicPr>
          <p:cNvPr id="5" name="Picture 4">
            <a:extLst>
              <a:ext uri="{FF2B5EF4-FFF2-40B4-BE49-F238E27FC236}">
                <a16:creationId xmlns:a16="http://schemas.microsoft.com/office/drawing/2014/main" id="{3AB1BB43-49A4-F505-84B5-00DDD6D8ADB0}"/>
              </a:ext>
            </a:extLst>
          </p:cNvPr>
          <p:cNvPicPr>
            <a:picLocks noChangeAspect="1"/>
          </p:cNvPicPr>
          <p:nvPr/>
        </p:nvPicPr>
        <p:blipFill rotWithShape="1">
          <a:blip r:embed="rId2"/>
          <a:srcRect l="1647" t="1363"/>
          <a:stretch/>
        </p:blipFill>
        <p:spPr>
          <a:xfrm>
            <a:off x="3469719" y="2476486"/>
            <a:ext cx="5747168" cy="3847835"/>
          </a:xfrm>
          <a:prstGeom prst="rect">
            <a:avLst/>
          </a:prstGeom>
        </p:spPr>
      </p:pic>
      <p:sp>
        <p:nvSpPr>
          <p:cNvPr id="6" name="Content Placeholder 5">
            <a:extLst>
              <a:ext uri="{FF2B5EF4-FFF2-40B4-BE49-F238E27FC236}">
                <a16:creationId xmlns:a16="http://schemas.microsoft.com/office/drawing/2014/main" id="{0D264637-3F2E-CF25-B5C4-559A6082649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0120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A73B-E1BE-270A-0013-27880389CEB3}"/>
              </a:ext>
            </a:extLst>
          </p:cNvPr>
          <p:cNvSpPr>
            <a:spLocks noGrp="1"/>
          </p:cNvSpPr>
          <p:nvPr>
            <p:ph type="title"/>
          </p:nvPr>
        </p:nvSpPr>
        <p:spPr/>
        <p:txBody>
          <a:bodyPr/>
          <a:lstStyle/>
          <a:p>
            <a:r>
              <a:rPr lang="en-IN" dirty="0"/>
              <a:t>Heap sort</a:t>
            </a:r>
          </a:p>
        </p:txBody>
      </p:sp>
      <p:sp>
        <p:nvSpPr>
          <p:cNvPr id="3" name="Content Placeholder 2">
            <a:extLst>
              <a:ext uri="{FF2B5EF4-FFF2-40B4-BE49-F238E27FC236}">
                <a16:creationId xmlns:a16="http://schemas.microsoft.com/office/drawing/2014/main" id="{09A27E03-D593-6DA9-6DB7-B043F44C3113}"/>
              </a:ext>
            </a:extLst>
          </p:cNvPr>
          <p:cNvSpPr>
            <a:spLocks noGrp="1"/>
          </p:cNvSpPr>
          <p:nvPr>
            <p:ph idx="1"/>
          </p:nvPr>
        </p:nvSpPr>
        <p:spPr/>
        <p:txBody>
          <a:bodyPr>
            <a:normAutofit/>
          </a:bodyPr>
          <a:lstStyle/>
          <a:p>
            <a:r>
              <a:rPr lang="en-US" b="0" i="0" dirty="0">
                <a:solidFill>
                  <a:srgbClr val="111111"/>
                </a:solidFill>
                <a:effectLst/>
                <a:highlight>
                  <a:srgbClr val="FFFFFF"/>
                </a:highlight>
                <a:latin typeface="Arial" panose="020B0604020202020204" pitchFamily="34" charset="0"/>
              </a:rPr>
              <a:t>Heap sort is a comparison-based sorting algorithm that utilizes a binary heap data structure to sort elements.</a:t>
            </a:r>
          </a:p>
          <a:p>
            <a:pPr algn="just"/>
            <a:r>
              <a:rPr lang="en-US" b="0" i="0" dirty="0">
                <a:solidFill>
                  <a:srgbClr val="111111"/>
                </a:solidFill>
                <a:effectLst/>
                <a:highlight>
                  <a:srgbClr val="FFFFFF"/>
                </a:highlight>
                <a:latin typeface="Arial" panose="020B0604020202020204" pitchFamily="34" charset="0"/>
              </a:rPr>
              <a:t>The heap sort algorithm can be broken down into two main phases: building a max heap from the unsorted array and then repeatedly removing the largest element (the root of the heap) and adjusting the heap accordingly. </a:t>
            </a:r>
          </a:p>
          <a:p>
            <a:pPr lvl="1"/>
            <a:r>
              <a:rPr lang="en-US" dirty="0">
                <a:solidFill>
                  <a:srgbClr val="111111"/>
                </a:solidFill>
                <a:highlight>
                  <a:srgbClr val="FFFFFF"/>
                </a:highlight>
                <a:latin typeface="Arial" panose="020B0604020202020204" pitchFamily="34" charset="0"/>
              </a:rPr>
              <a:t>Time Complexity: O(N log N)</a:t>
            </a:r>
          </a:p>
          <a:p>
            <a:pPr lvl="1"/>
            <a:r>
              <a:rPr lang="en-US" dirty="0">
                <a:solidFill>
                  <a:srgbClr val="111111"/>
                </a:solidFill>
                <a:highlight>
                  <a:srgbClr val="FFFFFF"/>
                </a:highlight>
                <a:latin typeface="Arial" panose="020B0604020202020204" pitchFamily="34" charset="0"/>
              </a:rPr>
              <a:t>Auxiliary Space: O(log n), due to the recursive call stack. </a:t>
            </a:r>
          </a:p>
          <a:p>
            <a:pPr marL="457200" lvl="1" indent="0">
              <a:buNone/>
            </a:pPr>
            <a:r>
              <a:rPr lang="en-US" dirty="0">
                <a:solidFill>
                  <a:srgbClr val="111111"/>
                </a:solidFill>
                <a:highlight>
                  <a:srgbClr val="FFFFFF"/>
                </a:highlight>
                <a:latin typeface="Arial" panose="020B0604020202020204" pitchFamily="34" charset="0"/>
              </a:rPr>
              <a:t>   However, auxiliary space can be O(1) for iterative implementation.</a:t>
            </a:r>
            <a:endParaRPr lang="en-IN" dirty="0">
              <a:solidFill>
                <a:srgbClr val="111111"/>
              </a:solidFill>
              <a:highlight>
                <a:srgbClr val="FFFFFF"/>
              </a:highlight>
              <a:latin typeface="Arial" panose="020B0604020202020204" pitchFamily="34" charset="0"/>
            </a:endParaRPr>
          </a:p>
        </p:txBody>
      </p:sp>
    </p:spTree>
    <p:extLst>
      <p:ext uri="{BB962C8B-B14F-4D97-AF65-F5344CB8AC3E}">
        <p14:creationId xmlns:p14="http://schemas.microsoft.com/office/powerpoint/2010/main" val="3882277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AFCAE-FA13-3F0A-E223-0AC6EB5DC3A5}"/>
              </a:ext>
            </a:extLst>
          </p:cNvPr>
          <p:cNvSpPr>
            <a:spLocks noGrp="1"/>
          </p:cNvSpPr>
          <p:nvPr>
            <p:ph idx="1"/>
          </p:nvPr>
        </p:nvSpPr>
        <p:spPr>
          <a:xfrm>
            <a:off x="684817" y="583095"/>
            <a:ext cx="10515600" cy="5691809"/>
          </a:xfrm>
        </p:spPr>
        <p:txBody>
          <a:bodyPr>
            <a:normAutofit/>
          </a:bodyPr>
          <a:lstStyle/>
          <a:p>
            <a:pPr marL="0" indent="0" algn="just">
              <a:buNone/>
            </a:pPr>
            <a:r>
              <a:rPr lang="en-US" b="0" i="0" dirty="0">
                <a:effectLst/>
                <a:latin typeface="__Source_Sans_Pro_fa6df0"/>
              </a:rPr>
              <a:t>We need to print every alternate level in the reverse order </a:t>
            </a:r>
            <a:r>
              <a:rPr lang="en-US" b="0" i="0" dirty="0" err="1">
                <a:effectLst/>
                <a:latin typeface="KaTeX_Main"/>
              </a:rPr>
              <a:t>i.e.</a:t>
            </a:r>
            <a:r>
              <a:rPr lang="en-US" b="0" i="1" dirty="0" err="1">
                <a:effectLst/>
                <a:latin typeface="KaTeX_Main"/>
              </a:rPr>
              <a:t>i</a:t>
            </a:r>
            <a:r>
              <a:rPr lang="en-US" b="0" i="0" dirty="0" err="1">
                <a:effectLst/>
                <a:latin typeface="KaTeX_Main"/>
              </a:rPr>
              <a:t>.</a:t>
            </a:r>
            <a:r>
              <a:rPr lang="en-US" b="0" i="1" dirty="0" err="1">
                <a:effectLst/>
                <a:latin typeface="KaTeX_Main"/>
              </a:rPr>
              <a:t>e</a:t>
            </a:r>
            <a:r>
              <a:rPr lang="en-US" b="0" i="0" dirty="0">
                <a:effectLst/>
                <a:latin typeface="KaTeX_Main"/>
              </a:rPr>
              <a:t>.</a:t>
            </a:r>
            <a:r>
              <a:rPr lang="en-US" b="0" i="0" dirty="0">
                <a:effectLst/>
                <a:latin typeface="__Source_Sans_Pro_fa6df0"/>
              </a:rPr>
              <a:t> from right to left. To implement this we can keep a </a:t>
            </a:r>
            <a:r>
              <a:rPr lang="en-US" b="0" i="0" dirty="0" err="1">
                <a:effectLst/>
                <a:latin typeface="__Source_Sans_Pro_fa6df0"/>
              </a:rPr>
              <a:t>boolean</a:t>
            </a:r>
            <a:r>
              <a:rPr lang="en-US" b="0" i="0" dirty="0">
                <a:effectLst/>
                <a:latin typeface="__Source_Sans_Pro_fa6df0"/>
              </a:rPr>
              <a:t> variable (say </a:t>
            </a:r>
            <a:r>
              <a:rPr lang="en-US" b="0" i="0" dirty="0" err="1">
                <a:effectLst/>
                <a:latin typeface="__Source_Sans_Pro_fa6df0"/>
              </a:rPr>
              <a:t>ltr</a:t>
            </a:r>
            <a:r>
              <a:rPr lang="en-US" b="0" i="0" dirty="0">
                <a:effectLst/>
                <a:latin typeface="__Source_Sans_Pro_fa6df0"/>
              </a:rPr>
              <a:t>). </a:t>
            </a:r>
          </a:p>
          <a:p>
            <a:pPr algn="just"/>
            <a:r>
              <a:rPr lang="en-US" b="0" i="0" dirty="0">
                <a:effectLst/>
                <a:latin typeface="__Source_Sans_Pro_fa6df0"/>
              </a:rPr>
              <a:t>The number of levels in the tree is equal to its height. </a:t>
            </a:r>
          </a:p>
          <a:p>
            <a:pPr algn="just"/>
            <a:r>
              <a:rPr lang="en-US" b="0" i="0" dirty="0">
                <a:effectLst/>
                <a:latin typeface="__Source_Sans_Pro_fa6df0"/>
              </a:rPr>
              <a:t>We will use a loop to iterate over all the levels and print them as per the value of </a:t>
            </a:r>
            <a:r>
              <a:rPr lang="en-US" b="0" i="0" dirty="0" err="1">
                <a:effectLst/>
                <a:latin typeface="__Source_Sans_Pro_fa6df0"/>
              </a:rPr>
              <a:t>ltr</a:t>
            </a:r>
            <a:r>
              <a:rPr lang="en-US" b="0" i="0" dirty="0">
                <a:effectLst/>
                <a:latin typeface="__Source_Sans_Pro_fa6df0"/>
              </a:rPr>
              <a:t>.</a:t>
            </a:r>
          </a:p>
          <a:p>
            <a:pPr marL="0" indent="0" algn="just">
              <a:buNone/>
            </a:pPr>
            <a:endParaRPr lang="en-US" b="0" i="0" dirty="0">
              <a:effectLst/>
              <a:latin typeface="__Source_Sans_Pro_fa6df0"/>
            </a:endParaRPr>
          </a:p>
          <a:p>
            <a:pPr algn="just">
              <a:buFont typeface="Arial" panose="020B0604020202020204" pitchFamily="34" charset="0"/>
              <a:buChar char="•"/>
            </a:pPr>
            <a:r>
              <a:rPr lang="en-US" b="0" i="0" dirty="0">
                <a:effectLst/>
                <a:latin typeface="__Source_Sans_Pro_fa6df0"/>
              </a:rPr>
              <a:t>Consider the root node of the tree.</a:t>
            </a:r>
          </a:p>
          <a:p>
            <a:pPr algn="just">
              <a:buFont typeface="Arial" panose="020B0604020202020204" pitchFamily="34" charset="0"/>
              <a:buChar char="•"/>
            </a:pPr>
            <a:r>
              <a:rPr lang="en-US" b="0" i="0" dirty="0" err="1">
                <a:effectLst/>
                <a:latin typeface="__Source_Sans_Pro_fa6df0"/>
              </a:rPr>
              <a:t>boolean</a:t>
            </a:r>
            <a:r>
              <a:rPr lang="en-US" b="0" i="0" dirty="0">
                <a:effectLst/>
                <a:latin typeface="__Source_Sans_Pro_fa6df0"/>
              </a:rPr>
              <a:t>  </a:t>
            </a:r>
            <a:r>
              <a:rPr lang="en-US" b="0" i="0" dirty="0" err="1">
                <a:effectLst/>
                <a:latin typeface="__Source_Sans_Pro_fa6df0"/>
              </a:rPr>
              <a:t>ltr</a:t>
            </a:r>
            <a:r>
              <a:rPr lang="en-US" dirty="0">
                <a:latin typeface="__Source_Sans_Pro_fa6df0"/>
              </a:rPr>
              <a:t> &lt;- </a:t>
            </a:r>
            <a:r>
              <a:rPr lang="en-US" b="0" i="0" dirty="0">
                <a:effectLst/>
                <a:latin typeface="__Source_Sans_Pro_fa6df0"/>
              </a:rPr>
              <a:t>true.</a:t>
            </a:r>
          </a:p>
          <a:p>
            <a:pPr algn="just">
              <a:buFont typeface="Arial" panose="020B0604020202020204" pitchFamily="34" charset="0"/>
              <a:buChar char="•"/>
            </a:pPr>
            <a:r>
              <a:rPr lang="en-US" b="0" i="0" dirty="0">
                <a:effectLst/>
                <a:latin typeface="__Source_Sans_Pro_fa6df0"/>
              </a:rPr>
              <a:t>h &lt;- height of the given tree </a:t>
            </a:r>
          </a:p>
          <a:p>
            <a:pPr algn="just">
              <a:buFont typeface="Arial" panose="020B0604020202020204" pitchFamily="34" charset="0"/>
              <a:buChar char="•"/>
            </a:pPr>
            <a:r>
              <a:rPr lang="en-US" b="0" i="0" dirty="0">
                <a:effectLst/>
                <a:latin typeface="__Source_Sans_Pro_fa6df0"/>
              </a:rPr>
              <a:t>For </a:t>
            </a:r>
            <a:r>
              <a:rPr lang="en-US" b="0" i="0" dirty="0" err="1">
                <a:effectLst/>
                <a:latin typeface="__Source_Sans_Pro_fa6df0"/>
              </a:rPr>
              <a:t>i</a:t>
            </a:r>
            <a:r>
              <a:rPr lang="en-US" b="0" i="0" dirty="0">
                <a:effectLst/>
                <a:latin typeface="__Source_Sans_Pro_fa6df0"/>
              </a:rPr>
              <a:t> = 1 to h do: </a:t>
            </a:r>
          </a:p>
          <a:p>
            <a:pPr marL="742950" lvl="1" indent="-285750" algn="just">
              <a:buFont typeface="Arial" panose="020B0604020202020204" pitchFamily="34" charset="0"/>
              <a:buChar char="•"/>
            </a:pPr>
            <a:r>
              <a:rPr lang="en-US" b="0" i="0">
                <a:effectLst/>
                <a:latin typeface="__Source_Sans_Pro_fa6df0"/>
              </a:rPr>
              <a:t>Print Level </a:t>
            </a:r>
            <a:r>
              <a:rPr lang="en-US" b="0" i="0" dirty="0">
                <a:effectLst/>
                <a:latin typeface="__Source_Sans_Pro_fa6df0"/>
              </a:rPr>
              <a:t>which prints the node at the </a:t>
            </a:r>
            <a:r>
              <a:rPr lang="en-US" b="0" i="1" dirty="0" err="1">
                <a:effectLst/>
                <a:latin typeface="KaTeX_Main"/>
              </a:rPr>
              <a:t>ith</a:t>
            </a:r>
            <a:r>
              <a:rPr lang="en-US" b="0" i="0" dirty="0">
                <a:effectLst/>
                <a:latin typeface="__Source_Sans_Pro_fa6df0"/>
              </a:rPr>
              <a:t> level as per the value of </a:t>
            </a:r>
            <a:r>
              <a:rPr lang="en-US" b="0" i="0" dirty="0" err="1">
                <a:effectLst/>
                <a:latin typeface="__Source_Sans_Pro_fa6df0"/>
              </a:rPr>
              <a:t>ltr</a:t>
            </a:r>
            <a:r>
              <a:rPr lang="en-US" b="0" i="0" dirty="0">
                <a:effectLst/>
                <a:latin typeface="__Source_Sans_Pro_fa6df0"/>
              </a:rPr>
              <a:t>.</a:t>
            </a:r>
          </a:p>
          <a:p>
            <a:pPr marL="742950" lvl="1" indent="-285750" algn="just">
              <a:buFont typeface="Arial" panose="020B0604020202020204" pitchFamily="34" charset="0"/>
              <a:buChar char="•"/>
            </a:pPr>
            <a:r>
              <a:rPr lang="en-US" b="0" i="0" dirty="0" err="1">
                <a:effectLst/>
                <a:latin typeface="__Source_Sans_Pro_fa6df0"/>
              </a:rPr>
              <a:t>ltr</a:t>
            </a:r>
            <a:r>
              <a:rPr lang="en-US" b="0" i="0" dirty="0">
                <a:effectLst/>
                <a:latin typeface="__Source_Sans_Pro_fa6df0"/>
              </a:rPr>
              <a:t> = !</a:t>
            </a:r>
            <a:r>
              <a:rPr lang="en-US" b="0" i="0" dirty="0" err="1">
                <a:effectLst/>
                <a:latin typeface="__Source_Sans_Pro_fa6df0"/>
              </a:rPr>
              <a:t>ltr</a:t>
            </a:r>
            <a:endParaRPr lang="en-IN" dirty="0"/>
          </a:p>
        </p:txBody>
      </p:sp>
    </p:spTree>
    <p:extLst>
      <p:ext uri="{BB962C8B-B14F-4D97-AF65-F5344CB8AC3E}">
        <p14:creationId xmlns:p14="http://schemas.microsoft.com/office/powerpoint/2010/main" val="3016814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AA78-4A4A-50A5-EDFB-DE11A888FD2E}"/>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id="{F65400B8-CBF7-0F73-0BA7-168C72C84BC9}"/>
              </a:ext>
            </a:extLst>
          </p:cNvPr>
          <p:cNvSpPr>
            <a:spLocks noGrp="1"/>
          </p:cNvSpPr>
          <p:nvPr>
            <p:ph idx="1"/>
          </p:nvPr>
        </p:nvSpPr>
        <p:spPr>
          <a:xfrm>
            <a:off x="838200" y="1825625"/>
            <a:ext cx="10515600" cy="4351338"/>
          </a:xfrm>
        </p:spPr>
        <p:txBody>
          <a:bodyPr>
            <a:normAutofit/>
          </a:bodyPr>
          <a:lstStyle/>
          <a:p>
            <a:pPr marL="0" indent="0">
              <a:buNone/>
            </a:pPr>
            <a:r>
              <a:rPr lang="en-IN" dirty="0"/>
              <a:t>Explanation:</a:t>
            </a:r>
            <a:endParaRPr lang="en-IN" dirty="0">
              <a:hlinkClick r:id="rId2">
                <a:extLst>
                  <a:ext uri="{A12FA001-AC4F-418D-AE19-62706E023703}">
                    <ahyp:hlinkClr xmlns:ahyp="http://schemas.microsoft.com/office/drawing/2018/hyperlinkcolor" val="tx"/>
                  </a:ext>
                </a:extLst>
              </a:hlinkClick>
            </a:endParaRPr>
          </a:p>
          <a:p>
            <a:r>
              <a:rPr lang="en-IN" dirty="0">
                <a:hlinkClick r:id="rId2"/>
              </a:rPr>
              <a:t>https://www.geeksforgeeks.org/level-order-traversal-in-spiral-form/</a:t>
            </a:r>
            <a:endParaRPr lang="en-IN" dirty="0"/>
          </a:p>
          <a:p>
            <a:r>
              <a:rPr lang="en-IN" dirty="0">
                <a:hlinkClick r:id="rId3"/>
              </a:rPr>
              <a:t>https://www.youtube.com/watch?v=mUGFMHBvA50</a:t>
            </a:r>
            <a:endParaRPr lang="en-IN" dirty="0"/>
          </a:p>
          <a:p>
            <a:endParaRPr lang="en-IN" dirty="0"/>
          </a:p>
          <a:p>
            <a:pPr marL="0" indent="0">
              <a:buNone/>
            </a:pPr>
            <a:r>
              <a:rPr lang="en-IN" dirty="0"/>
              <a:t>Task</a:t>
            </a:r>
          </a:p>
          <a:p>
            <a:r>
              <a:rPr lang="en-IN" dirty="0">
                <a:hlinkClick r:id="rId4"/>
              </a:rPr>
              <a:t>https://www.geeksforgeeks.org/problems/level-order-traversal-in-spiral-form/1</a:t>
            </a:r>
            <a:r>
              <a:rPr lang="en-IN" dirty="0"/>
              <a:t> </a:t>
            </a:r>
          </a:p>
          <a:p>
            <a:endParaRPr lang="en-IN" dirty="0"/>
          </a:p>
        </p:txBody>
      </p:sp>
    </p:spTree>
    <p:extLst>
      <p:ext uri="{BB962C8B-B14F-4D97-AF65-F5344CB8AC3E}">
        <p14:creationId xmlns:p14="http://schemas.microsoft.com/office/powerpoint/2010/main" val="618084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30D4-875B-8793-836E-C6C20115FFE9}"/>
              </a:ext>
            </a:extLst>
          </p:cNvPr>
          <p:cNvSpPr>
            <a:spLocks noGrp="1"/>
          </p:cNvSpPr>
          <p:nvPr>
            <p:ph type="title"/>
          </p:nvPr>
        </p:nvSpPr>
        <p:spPr/>
        <p:txBody>
          <a:bodyPr/>
          <a:lstStyle/>
          <a:p>
            <a:r>
              <a:rPr lang="en-US" dirty="0"/>
              <a:t>Finding Lowest Common Ancestors [LCA]</a:t>
            </a:r>
            <a:endParaRPr lang="en-IN" dirty="0"/>
          </a:p>
        </p:txBody>
      </p:sp>
      <p:sp>
        <p:nvSpPr>
          <p:cNvPr id="3" name="Content Placeholder 2">
            <a:extLst>
              <a:ext uri="{FF2B5EF4-FFF2-40B4-BE49-F238E27FC236}">
                <a16:creationId xmlns:a16="http://schemas.microsoft.com/office/drawing/2014/main" id="{F143B94C-043F-52E3-B95C-8282F3D6F75E}"/>
              </a:ext>
            </a:extLst>
          </p:cNvPr>
          <p:cNvSpPr>
            <a:spLocks noGrp="1"/>
          </p:cNvSpPr>
          <p:nvPr>
            <p:ph idx="1"/>
          </p:nvPr>
        </p:nvSpPr>
        <p:spPr/>
        <p:txBody>
          <a:bodyPr/>
          <a:lstStyle/>
          <a:p>
            <a:pPr algn="just"/>
            <a:r>
              <a:rPr lang="en-US" dirty="0"/>
              <a:t>The lowest common ancestor is the lowest node in the tree that has both n1 and n2 as descendants, where n1 and n2 are the nodes for which we wish to find the LCA. </a:t>
            </a:r>
          </a:p>
          <a:p>
            <a:pPr algn="just"/>
            <a:r>
              <a:rPr lang="en-US" dirty="0"/>
              <a:t>Hence, the LCA of a binary tree with nodes n1 and n2 is the shared ancestor of n1 and n2 that is located farthest from the root. </a:t>
            </a:r>
            <a:endParaRPr lang="en-IN" dirty="0"/>
          </a:p>
        </p:txBody>
      </p:sp>
      <p:pic>
        <p:nvPicPr>
          <p:cNvPr id="1027" name="Picture 3">
            <a:extLst>
              <a:ext uri="{FF2B5EF4-FFF2-40B4-BE49-F238E27FC236}">
                <a16:creationId xmlns:a16="http://schemas.microsoft.com/office/drawing/2014/main" id="{87E53D26-BA87-EE87-1354-7DE5A05E1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493" y="4147423"/>
            <a:ext cx="4790276" cy="257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1662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17A7-BA64-0F31-F8F4-7A900A3179E1}"/>
              </a:ext>
            </a:extLst>
          </p:cNvPr>
          <p:cNvSpPr>
            <a:spLocks noGrp="1"/>
          </p:cNvSpPr>
          <p:nvPr>
            <p:ph type="title"/>
          </p:nvPr>
        </p:nvSpPr>
        <p:spPr/>
        <p:txBody>
          <a:bodyPr/>
          <a:lstStyle/>
          <a:p>
            <a:r>
              <a:rPr lang="en-US" b="0" i="0" dirty="0">
                <a:solidFill>
                  <a:srgbClr val="273239"/>
                </a:solidFill>
                <a:effectLst/>
                <a:latin typeface="Nunito" pitchFamily="2" charset="0"/>
              </a:rPr>
              <a:t>The steps to Follow:</a:t>
            </a:r>
            <a:endParaRPr lang="en-IN" dirty="0"/>
          </a:p>
        </p:txBody>
      </p:sp>
      <p:sp>
        <p:nvSpPr>
          <p:cNvPr id="3" name="Content Placeholder 2">
            <a:extLst>
              <a:ext uri="{FF2B5EF4-FFF2-40B4-BE49-F238E27FC236}">
                <a16:creationId xmlns:a16="http://schemas.microsoft.com/office/drawing/2014/main" id="{4C484CE5-B6DA-30A4-8CF1-F721D2D8ED7A}"/>
              </a:ext>
            </a:extLst>
          </p:cNvPr>
          <p:cNvSpPr>
            <a:spLocks noGrp="1"/>
          </p:cNvSpPr>
          <p:nvPr>
            <p:ph idx="1"/>
          </p:nvPr>
        </p:nvSpPr>
        <p:spPr/>
        <p:txBody>
          <a:bodyPr/>
          <a:lstStyle/>
          <a:p>
            <a:pPr algn="l" fontAlgn="base">
              <a:buFont typeface="Arial" panose="020B0604020202020204" pitchFamily="34" charset="0"/>
              <a:buChar char="•"/>
            </a:pPr>
            <a:r>
              <a:rPr lang="en-US" b="0" i="0" dirty="0">
                <a:solidFill>
                  <a:srgbClr val="273239"/>
                </a:solidFill>
                <a:effectLst/>
                <a:latin typeface="Nunito" pitchFamily="2" charset="0"/>
              </a:rPr>
              <a:t>Find a path from the root to n1 and store it in a vector or array. </a:t>
            </a:r>
          </a:p>
          <a:p>
            <a:pPr algn="l" fontAlgn="base">
              <a:buFont typeface="Arial" panose="020B0604020202020204" pitchFamily="34" charset="0"/>
              <a:buChar char="•"/>
            </a:pPr>
            <a:r>
              <a:rPr lang="en-US" b="0" i="0" dirty="0">
                <a:solidFill>
                  <a:srgbClr val="273239"/>
                </a:solidFill>
                <a:effectLst/>
                <a:latin typeface="Nunito" pitchFamily="2" charset="0"/>
              </a:rPr>
              <a:t>Find a path from the root to n2 and store it in another vector or array. </a:t>
            </a:r>
          </a:p>
          <a:p>
            <a:pPr algn="l" fontAlgn="base">
              <a:buFont typeface="Arial" panose="020B0604020202020204" pitchFamily="34" charset="0"/>
              <a:buChar char="•"/>
            </a:pPr>
            <a:r>
              <a:rPr lang="en-US" b="0" i="0" dirty="0">
                <a:solidFill>
                  <a:srgbClr val="273239"/>
                </a:solidFill>
                <a:effectLst/>
                <a:latin typeface="Nunito" pitchFamily="2" charset="0"/>
              </a:rPr>
              <a:t>Traverse both paths till the values in arrays are the same. Return the common element just before the mismatch. </a:t>
            </a:r>
          </a:p>
          <a:p>
            <a:endParaRPr lang="en-IN" dirty="0"/>
          </a:p>
        </p:txBody>
      </p:sp>
    </p:spTree>
    <p:extLst>
      <p:ext uri="{BB962C8B-B14F-4D97-AF65-F5344CB8AC3E}">
        <p14:creationId xmlns:p14="http://schemas.microsoft.com/office/powerpoint/2010/main" val="3814255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C99A58-7611-F989-4410-A2D43BB579A7}"/>
              </a:ext>
            </a:extLst>
          </p:cNvPr>
          <p:cNvPicPr>
            <a:picLocks noChangeAspect="1"/>
          </p:cNvPicPr>
          <p:nvPr/>
        </p:nvPicPr>
        <p:blipFill>
          <a:blip r:embed="rId2"/>
          <a:stretch>
            <a:fillRect/>
          </a:stretch>
        </p:blipFill>
        <p:spPr>
          <a:xfrm>
            <a:off x="0" y="0"/>
            <a:ext cx="7792380" cy="6858000"/>
          </a:xfrm>
          <a:prstGeom prst="rect">
            <a:avLst/>
          </a:prstGeom>
        </p:spPr>
      </p:pic>
      <p:pic>
        <p:nvPicPr>
          <p:cNvPr id="9" name="Picture 8">
            <a:extLst>
              <a:ext uri="{FF2B5EF4-FFF2-40B4-BE49-F238E27FC236}">
                <a16:creationId xmlns:a16="http://schemas.microsoft.com/office/drawing/2014/main" id="{18EBDFB1-5397-C2E1-7794-4D1AD6888223}"/>
              </a:ext>
            </a:extLst>
          </p:cNvPr>
          <p:cNvPicPr>
            <a:picLocks noChangeAspect="1"/>
          </p:cNvPicPr>
          <p:nvPr/>
        </p:nvPicPr>
        <p:blipFill>
          <a:blip r:embed="rId3"/>
          <a:stretch>
            <a:fillRect/>
          </a:stretch>
        </p:blipFill>
        <p:spPr>
          <a:xfrm>
            <a:off x="7849145" y="342164"/>
            <a:ext cx="4325158" cy="2448232"/>
          </a:xfrm>
          <a:prstGeom prst="rect">
            <a:avLst/>
          </a:prstGeom>
        </p:spPr>
      </p:pic>
      <p:sp>
        <p:nvSpPr>
          <p:cNvPr id="10" name="TextBox 9">
            <a:extLst>
              <a:ext uri="{FF2B5EF4-FFF2-40B4-BE49-F238E27FC236}">
                <a16:creationId xmlns:a16="http://schemas.microsoft.com/office/drawing/2014/main" id="{5E4768B9-7754-9EF1-B7DC-0D5D9B760317}"/>
              </a:ext>
            </a:extLst>
          </p:cNvPr>
          <p:cNvSpPr txBox="1"/>
          <p:nvPr/>
        </p:nvSpPr>
        <p:spPr>
          <a:xfrm>
            <a:off x="8044754" y="5619230"/>
            <a:ext cx="4129549" cy="1200329"/>
          </a:xfrm>
          <a:prstGeom prst="rect">
            <a:avLst/>
          </a:prstGeom>
          <a:noFill/>
        </p:spPr>
        <p:txBody>
          <a:bodyPr wrap="square">
            <a:spAutoFit/>
          </a:bodyPr>
          <a:lstStyle/>
          <a:p>
            <a:r>
              <a:rPr lang="en-IN" dirty="0"/>
              <a:t>Practice Problem:  </a:t>
            </a:r>
            <a:r>
              <a:rPr lang="en-IN" dirty="0">
                <a:hlinkClick r:id="rId4"/>
              </a:rPr>
              <a:t>https://leetcode.com/problems/lowest-common-ancestor-of-a-binary-tree/description/</a:t>
            </a:r>
            <a:r>
              <a:rPr lang="en-IN" dirty="0"/>
              <a:t> </a:t>
            </a:r>
          </a:p>
        </p:txBody>
      </p:sp>
      <p:pic>
        <p:nvPicPr>
          <p:cNvPr id="12" name="Picture 11">
            <a:extLst>
              <a:ext uri="{FF2B5EF4-FFF2-40B4-BE49-F238E27FC236}">
                <a16:creationId xmlns:a16="http://schemas.microsoft.com/office/drawing/2014/main" id="{1AB85A08-F002-0EBF-F479-618953BC9451}"/>
              </a:ext>
            </a:extLst>
          </p:cNvPr>
          <p:cNvPicPr>
            <a:picLocks noChangeAspect="1"/>
          </p:cNvPicPr>
          <p:nvPr/>
        </p:nvPicPr>
        <p:blipFill>
          <a:blip r:embed="rId5"/>
          <a:stretch>
            <a:fillRect/>
          </a:stretch>
        </p:blipFill>
        <p:spPr>
          <a:xfrm>
            <a:off x="9978319" y="4350804"/>
            <a:ext cx="2195984" cy="1592766"/>
          </a:xfrm>
          <a:prstGeom prst="rect">
            <a:avLst/>
          </a:prstGeom>
        </p:spPr>
      </p:pic>
      <p:pic>
        <p:nvPicPr>
          <p:cNvPr id="13" name="Picture 3">
            <a:extLst>
              <a:ext uri="{FF2B5EF4-FFF2-40B4-BE49-F238E27FC236}">
                <a16:creationId xmlns:a16="http://schemas.microsoft.com/office/drawing/2014/main" id="{D4AB5CAA-80ED-1041-6260-7F89515CE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8169" y="2853916"/>
            <a:ext cx="2667864" cy="143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39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30D4-875B-8793-836E-C6C20115FFE9}"/>
              </a:ext>
            </a:extLst>
          </p:cNvPr>
          <p:cNvSpPr>
            <a:spLocks noGrp="1"/>
          </p:cNvSpPr>
          <p:nvPr>
            <p:ph type="title"/>
          </p:nvPr>
        </p:nvSpPr>
        <p:spPr/>
        <p:txBody>
          <a:bodyPr>
            <a:normAutofit/>
          </a:bodyPr>
          <a:lstStyle/>
          <a:p>
            <a:r>
              <a:rPr lang="en-US" dirty="0"/>
              <a:t>Sum of nodes in a binary tree having only the left child nodes</a:t>
            </a:r>
            <a:endParaRPr lang="en-IN" dirty="0"/>
          </a:p>
        </p:txBody>
      </p:sp>
      <p:pic>
        <p:nvPicPr>
          <p:cNvPr id="9" name="Picture 8">
            <a:extLst>
              <a:ext uri="{FF2B5EF4-FFF2-40B4-BE49-F238E27FC236}">
                <a16:creationId xmlns:a16="http://schemas.microsoft.com/office/drawing/2014/main" id="{8D084417-EF73-C5E3-C838-0A4569159AF1}"/>
              </a:ext>
            </a:extLst>
          </p:cNvPr>
          <p:cNvPicPr>
            <a:picLocks noChangeAspect="1"/>
          </p:cNvPicPr>
          <p:nvPr/>
        </p:nvPicPr>
        <p:blipFill>
          <a:blip r:embed="rId2"/>
          <a:stretch>
            <a:fillRect/>
          </a:stretch>
        </p:blipFill>
        <p:spPr>
          <a:xfrm>
            <a:off x="7828722" y="2292419"/>
            <a:ext cx="4227686" cy="2421165"/>
          </a:xfrm>
          <a:prstGeom prst="rect">
            <a:avLst/>
          </a:prstGeom>
        </p:spPr>
      </p:pic>
      <p:pic>
        <p:nvPicPr>
          <p:cNvPr id="11" name="Picture 10">
            <a:extLst>
              <a:ext uri="{FF2B5EF4-FFF2-40B4-BE49-F238E27FC236}">
                <a16:creationId xmlns:a16="http://schemas.microsoft.com/office/drawing/2014/main" id="{57D005DC-5B06-5D2A-4F99-163566979B9D}"/>
              </a:ext>
            </a:extLst>
          </p:cNvPr>
          <p:cNvPicPr>
            <a:picLocks noChangeAspect="1"/>
          </p:cNvPicPr>
          <p:nvPr/>
        </p:nvPicPr>
        <p:blipFill>
          <a:blip r:embed="rId3"/>
          <a:stretch>
            <a:fillRect/>
          </a:stretch>
        </p:blipFill>
        <p:spPr>
          <a:xfrm>
            <a:off x="0" y="2016754"/>
            <a:ext cx="7706079" cy="4866189"/>
          </a:xfrm>
          <a:prstGeom prst="rect">
            <a:avLst/>
          </a:prstGeom>
        </p:spPr>
      </p:pic>
    </p:spTree>
    <p:extLst>
      <p:ext uri="{BB962C8B-B14F-4D97-AF65-F5344CB8AC3E}">
        <p14:creationId xmlns:p14="http://schemas.microsoft.com/office/powerpoint/2010/main" val="1870657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B14FB-6D28-209C-0B2B-0DB220C2AF09}"/>
              </a:ext>
            </a:extLst>
          </p:cNvPr>
          <p:cNvSpPr>
            <a:spLocks noGrp="1"/>
          </p:cNvSpPr>
          <p:nvPr>
            <p:ph idx="1"/>
          </p:nvPr>
        </p:nvSpPr>
        <p:spPr>
          <a:xfrm>
            <a:off x="135685" y="165182"/>
            <a:ext cx="4967257" cy="6542384"/>
          </a:xfrm>
        </p:spPr>
        <p:txBody>
          <a:bodyPr>
            <a:normAutofit/>
          </a:bodyPr>
          <a:lstStyle/>
          <a:p>
            <a:pPr marL="0" indent="0">
              <a:buNone/>
            </a:pPr>
            <a:r>
              <a:rPr lang="en-US" sz="1400" b="1" dirty="0"/>
              <a:t>Pseudocode:</a:t>
            </a:r>
          </a:p>
          <a:p>
            <a:pPr marL="0" indent="0">
              <a:buNone/>
            </a:pPr>
            <a:endParaRPr lang="en-US" sz="1400" b="1" dirty="0"/>
          </a:p>
          <a:p>
            <a:pPr marL="0" indent="0">
              <a:buNone/>
            </a:pPr>
            <a:r>
              <a:rPr lang="en-US" sz="1400" b="1" dirty="0"/>
              <a:t>FUNCTION </a:t>
            </a:r>
            <a:r>
              <a:rPr lang="en-US" sz="1400" b="1" dirty="0" err="1"/>
              <a:t>SumLefnod</a:t>
            </a:r>
            <a:r>
              <a:rPr lang="en-US" sz="1400" b="1" dirty="0"/>
              <a:t>(root):</a:t>
            </a:r>
          </a:p>
          <a:p>
            <a:pPr marL="0" indent="0">
              <a:buNone/>
            </a:pPr>
            <a:r>
              <a:rPr lang="en-US" sz="1400" b="1" dirty="0"/>
              <a:t>    IF root IS None THEN</a:t>
            </a:r>
          </a:p>
          <a:p>
            <a:pPr marL="0" indent="0">
              <a:buNone/>
            </a:pPr>
            <a:r>
              <a:rPr lang="en-US" sz="1400" b="1" dirty="0"/>
              <a:t>        RETURN 0</a:t>
            </a:r>
          </a:p>
          <a:p>
            <a:pPr marL="0" indent="0">
              <a:buNone/>
            </a:pPr>
            <a:r>
              <a:rPr lang="en-US" sz="1400" b="1" dirty="0"/>
              <a:t>    END IF</a:t>
            </a:r>
          </a:p>
          <a:p>
            <a:pPr marL="0" indent="0">
              <a:buNone/>
            </a:pPr>
            <a:endParaRPr lang="en-US" sz="1400" b="1" dirty="0"/>
          </a:p>
          <a:p>
            <a:pPr marL="0" indent="0">
              <a:buNone/>
            </a:pPr>
            <a:r>
              <a:rPr lang="en-US" sz="1400" b="1" dirty="0"/>
              <a:t>    SET </a:t>
            </a:r>
            <a:r>
              <a:rPr lang="en-US" sz="1400" b="1" dirty="0" err="1"/>
              <a:t>left_sum</a:t>
            </a:r>
            <a:r>
              <a:rPr lang="en-US" sz="1400" b="1" dirty="0"/>
              <a:t> TO 0</a:t>
            </a:r>
          </a:p>
          <a:p>
            <a:pPr marL="0" indent="0">
              <a:buNone/>
            </a:pPr>
            <a:r>
              <a:rPr lang="en-US" sz="1400" b="1" dirty="0"/>
              <a:t>    </a:t>
            </a:r>
          </a:p>
          <a:p>
            <a:pPr marL="0" indent="0">
              <a:buNone/>
            </a:pPr>
            <a:r>
              <a:rPr lang="en-US" sz="1400" b="1" dirty="0"/>
              <a:t>    IF </a:t>
            </a:r>
            <a:r>
              <a:rPr lang="en-US" sz="1400" b="1" dirty="0" err="1"/>
              <a:t>root.left</a:t>
            </a:r>
            <a:r>
              <a:rPr lang="en-US" sz="1400" b="1" dirty="0"/>
              <a:t> IS NOT None AND </a:t>
            </a:r>
            <a:r>
              <a:rPr lang="en-US" sz="1400" b="1" dirty="0" err="1"/>
              <a:t>root.right</a:t>
            </a:r>
            <a:r>
              <a:rPr lang="en-US" sz="1400" b="1" dirty="0"/>
              <a:t> IS None THEN</a:t>
            </a:r>
          </a:p>
          <a:p>
            <a:pPr marL="0" indent="0">
              <a:buNone/>
            </a:pPr>
            <a:r>
              <a:rPr lang="en-US" sz="1400" b="1" dirty="0"/>
              <a:t>        SET </a:t>
            </a:r>
            <a:r>
              <a:rPr lang="en-US" sz="1400" b="1" dirty="0" err="1"/>
              <a:t>left_sum</a:t>
            </a:r>
            <a:r>
              <a:rPr lang="en-US" sz="1400" b="1" dirty="0"/>
              <a:t> TO </a:t>
            </a:r>
            <a:r>
              <a:rPr lang="en-US" sz="1400" b="1" dirty="0" err="1"/>
              <a:t>left_sum</a:t>
            </a:r>
            <a:r>
              <a:rPr lang="en-US" sz="1400" b="1" dirty="0"/>
              <a:t> + </a:t>
            </a:r>
            <a:r>
              <a:rPr lang="en-US" sz="1400" b="1" dirty="0" err="1"/>
              <a:t>root.value</a:t>
            </a:r>
            <a:endParaRPr lang="en-US" sz="1400" b="1" dirty="0"/>
          </a:p>
          <a:p>
            <a:pPr marL="0" indent="0">
              <a:buNone/>
            </a:pPr>
            <a:r>
              <a:rPr lang="en-US" sz="1400" b="1" dirty="0"/>
              <a:t>    END IF</a:t>
            </a:r>
          </a:p>
          <a:p>
            <a:pPr marL="0" indent="0">
              <a:buNone/>
            </a:pPr>
            <a:endParaRPr lang="en-US" sz="1400" b="1" dirty="0"/>
          </a:p>
          <a:p>
            <a:pPr marL="0" indent="0">
              <a:buNone/>
            </a:pPr>
            <a:r>
              <a:rPr lang="en-US" sz="1400" b="1" dirty="0"/>
              <a:t>    SET </a:t>
            </a:r>
            <a:r>
              <a:rPr lang="en-US" sz="1400" b="1" dirty="0" err="1"/>
              <a:t>left_sum</a:t>
            </a:r>
            <a:r>
              <a:rPr lang="en-US" sz="1400" b="1" dirty="0"/>
              <a:t> TO </a:t>
            </a:r>
            <a:r>
              <a:rPr lang="en-US" sz="1400" b="1" dirty="0" err="1"/>
              <a:t>left_sum</a:t>
            </a:r>
            <a:r>
              <a:rPr lang="en-US" sz="1400" b="1" dirty="0"/>
              <a:t> + </a:t>
            </a:r>
            <a:r>
              <a:rPr lang="en-US" sz="1400" b="1" dirty="0" err="1"/>
              <a:t>SumLefnod</a:t>
            </a:r>
            <a:r>
              <a:rPr lang="en-US" sz="1400" b="1" dirty="0"/>
              <a:t>(</a:t>
            </a:r>
            <a:r>
              <a:rPr lang="en-US" sz="1400" b="1" dirty="0" err="1"/>
              <a:t>root.left</a:t>
            </a:r>
            <a:r>
              <a:rPr lang="en-US" sz="1400" b="1" dirty="0"/>
              <a:t>)</a:t>
            </a:r>
          </a:p>
          <a:p>
            <a:pPr marL="0" indent="0">
              <a:buNone/>
            </a:pPr>
            <a:r>
              <a:rPr lang="en-US" sz="1400" b="1" dirty="0"/>
              <a:t>    SET </a:t>
            </a:r>
            <a:r>
              <a:rPr lang="en-US" sz="1400" b="1" dirty="0" err="1"/>
              <a:t>left_sum</a:t>
            </a:r>
            <a:r>
              <a:rPr lang="en-US" sz="1400" b="1" dirty="0"/>
              <a:t> TO </a:t>
            </a:r>
            <a:r>
              <a:rPr lang="en-US" sz="1400" b="1" dirty="0" err="1"/>
              <a:t>left_sum</a:t>
            </a:r>
            <a:r>
              <a:rPr lang="en-US" sz="1400" b="1" dirty="0"/>
              <a:t> + </a:t>
            </a:r>
            <a:r>
              <a:rPr lang="en-US" sz="1400" b="1" dirty="0" err="1"/>
              <a:t>SumLefnod</a:t>
            </a:r>
            <a:r>
              <a:rPr lang="en-US" sz="1400" b="1" dirty="0"/>
              <a:t>(</a:t>
            </a:r>
            <a:r>
              <a:rPr lang="en-US" sz="1400" b="1" dirty="0" err="1"/>
              <a:t>root.right</a:t>
            </a:r>
            <a:r>
              <a:rPr lang="en-US" sz="1400" b="1" dirty="0"/>
              <a:t>)</a:t>
            </a:r>
          </a:p>
          <a:p>
            <a:pPr marL="0" indent="0">
              <a:buNone/>
            </a:pPr>
            <a:endParaRPr lang="en-US" sz="1400" b="1" dirty="0"/>
          </a:p>
          <a:p>
            <a:pPr marL="0" indent="0">
              <a:buNone/>
            </a:pPr>
            <a:r>
              <a:rPr lang="en-US" sz="1400" b="1" dirty="0"/>
              <a:t>    RETURN </a:t>
            </a:r>
            <a:r>
              <a:rPr lang="en-US" sz="1400" b="1" dirty="0" err="1"/>
              <a:t>left_sum</a:t>
            </a:r>
            <a:endParaRPr lang="en-US" sz="1400" b="1" dirty="0"/>
          </a:p>
          <a:p>
            <a:pPr marL="0" indent="0">
              <a:buNone/>
            </a:pPr>
            <a:r>
              <a:rPr lang="en-US" sz="1400" b="1" dirty="0"/>
              <a:t>END FUNCTION</a:t>
            </a:r>
          </a:p>
          <a:p>
            <a:pPr marL="0" indent="0">
              <a:buNone/>
            </a:pPr>
            <a:endParaRPr lang="en-IN" sz="1400" b="1" dirty="0"/>
          </a:p>
        </p:txBody>
      </p:sp>
      <p:pic>
        <p:nvPicPr>
          <p:cNvPr id="5" name="Picture 4">
            <a:extLst>
              <a:ext uri="{FF2B5EF4-FFF2-40B4-BE49-F238E27FC236}">
                <a16:creationId xmlns:a16="http://schemas.microsoft.com/office/drawing/2014/main" id="{DA8E293E-44D3-FE70-2C48-56A72A7EB2FD}"/>
              </a:ext>
            </a:extLst>
          </p:cNvPr>
          <p:cNvPicPr>
            <a:picLocks noChangeAspect="1"/>
          </p:cNvPicPr>
          <p:nvPr/>
        </p:nvPicPr>
        <p:blipFill>
          <a:blip r:embed="rId2"/>
          <a:stretch>
            <a:fillRect/>
          </a:stretch>
        </p:blipFill>
        <p:spPr>
          <a:xfrm>
            <a:off x="5222885" y="0"/>
            <a:ext cx="6969115" cy="6858000"/>
          </a:xfrm>
          <a:prstGeom prst="rect">
            <a:avLst/>
          </a:prstGeom>
        </p:spPr>
      </p:pic>
    </p:spTree>
    <p:extLst>
      <p:ext uri="{BB962C8B-B14F-4D97-AF65-F5344CB8AC3E}">
        <p14:creationId xmlns:p14="http://schemas.microsoft.com/office/powerpoint/2010/main" val="4193811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lstStyle/>
          <a:p>
            <a:r>
              <a:rPr lang="en-IN" dirty="0"/>
              <a:t>Unit V</a:t>
            </a:r>
            <a:br>
              <a:rPr lang="en-IN" dirty="0"/>
            </a:br>
            <a:r>
              <a:rPr lang="en-IN" dirty="0"/>
              <a:t>[Graph algorithms]</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96659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C704-BBDF-14C3-5938-CF9E95B941A4}"/>
              </a:ext>
            </a:extLst>
          </p:cNvPr>
          <p:cNvSpPr>
            <a:spLocks noGrp="1"/>
          </p:cNvSpPr>
          <p:nvPr>
            <p:ph type="title"/>
          </p:nvPr>
        </p:nvSpPr>
        <p:spPr/>
        <p:txBody>
          <a:bodyPr/>
          <a:lstStyle/>
          <a:p>
            <a:r>
              <a:rPr lang="en-US" dirty="0"/>
              <a:t>Graph and its representations</a:t>
            </a:r>
            <a:endParaRPr lang="en-IN" dirty="0"/>
          </a:p>
        </p:txBody>
      </p:sp>
      <p:sp>
        <p:nvSpPr>
          <p:cNvPr id="3" name="Content Placeholder 2">
            <a:extLst>
              <a:ext uri="{FF2B5EF4-FFF2-40B4-BE49-F238E27FC236}">
                <a16:creationId xmlns:a16="http://schemas.microsoft.com/office/drawing/2014/main" id="{ADBC5190-642F-E287-8E9A-852383D7599E}"/>
              </a:ext>
            </a:extLst>
          </p:cNvPr>
          <p:cNvSpPr>
            <a:spLocks noGrp="1"/>
          </p:cNvSpPr>
          <p:nvPr>
            <p:ph idx="1"/>
          </p:nvPr>
        </p:nvSpPr>
        <p:spPr/>
        <p:txBody>
          <a:bodyPr/>
          <a:lstStyle/>
          <a:p>
            <a:r>
              <a:rPr lang="en-US" b="0" i="1" dirty="0">
                <a:solidFill>
                  <a:srgbClr val="273239"/>
                </a:solidFill>
                <a:effectLst/>
                <a:latin typeface="Nunito" pitchFamily="2" charset="0"/>
              </a:rPr>
              <a:t>More formally a Graph is composed of a set of vertices( </a:t>
            </a:r>
            <a:r>
              <a:rPr lang="en-US" b="1" i="1" dirty="0">
                <a:solidFill>
                  <a:srgbClr val="273239"/>
                </a:solidFill>
                <a:effectLst/>
                <a:latin typeface="Nunito" pitchFamily="2" charset="0"/>
              </a:rPr>
              <a:t>V</a:t>
            </a:r>
            <a:r>
              <a:rPr lang="en-US" b="0" i="1" dirty="0">
                <a:solidFill>
                  <a:srgbClr val="273239"/>
                </a:solidFill>
                <a:effectLst/>
                <a:latin typeface="Nunito" pitchFamily="2" charset="0"/>
              </a:rPr>
              <a:t> ) and a set of edges( </a:t>
            </a:r>
            <a:r>
              <a:rPr lang="en-US" b="1" i="1" dirty="0">
                <a:solidFill>
                  <a:srgbClr val="273239"/>
                </a:solidFill>
                <a:effectLst/>
                <a:latin typeface="Nunito" pitchFamily="2" charset="0"/>
              </a:rPr>
              <a:t>E</a:t>
            </a:r>
            <a:r>
              <a:rPr lang="en-US" b="0" i="1" dirty="0">
                <a:solidFill>
                  <a:srgbClr val="273239"/>
                </a:solidFill>
                <a:effectLst/>
                <a:latin typeface="Nunito" pitchFamily="2" charset="0"/>
              </a:rPr>
              <a:t> ). The graph is denoted by </a:t>
            </a:r>
            <a:r>
              <a:rPr lang="en-US" b="1" i="1" dirty="0">
                <a:solidFill>
                  <a:srgbClr val="273239"/>
                </a:solidFill>
                <a:effectLst/>
                <a:latin typeface="Nunito" pitchFamily="2" charset="0"/>
              </a:rPr>
              <a:t>G(V, E)</a:t>
            </a:r>
            <a:r>
              <a:rPr lang="en-US" b="0" i="1" dirty="0">
                <a:solidFill>
                  <a:srgbClr val="273239"/>
                </a:solidFill>
                <a:effectLst/>
                <a:latin typeface="Nunito" pitchFamily="2" charset="0"/>
              </a:rPr>
              <a:t>.</a:t>
            </a:r>
          </a:p>
          <a:p>
            <a:r>
              <a:rPr lang="en-US" i="1" dirty="0">
                <a:solidFill>
                  <a:srgbClr val="273239"/>
                </a:solidFill>
                <a:latin typeface="Nunito" pitchFamily="2" charset="0"/>
              </a:rPr>
              <a:t>Represent:</a:t>
            </a:r>
          </a:p>
          <a:p>
            <a:pPr lvl="1" fontAlgn="base">
              <a:buFont typeface="+mj-lt"/>
              <a:buAutoNum type="arabicPeriod"/>
            </a:pPr>
            <a:r>
              <a:rPr lang="en-IN" b="0" i="0" dirty="0">
                <a:solidFill>
                  <a:srgbClr val="273239"/>
                </a:solidFill>
                <a:effectLst/>
                <a:latin typeface="Nunito" pitchFamily="2" charset="0"/>
              </a:rPr>
              <a:t>Adjacency Matrix : </a:t>
            </a:r>
            <a:r>
              <a:rPr lang="en-US" b="0" i="0" dirty="0">
                <a:solidFill>
                  <a:srgbClr val="273239"/>
                </a:solidFill>
                <a:effectLst/>
                <a:latin typeface="Nunito" pitchFamily="2" charset="0"/>
              </a:rPr>
              <a:t>An adjacency matrix is a way of representing a graph as a matrix of </a:t>
            </a:r>
            <a:r>
              <a:rPr lang="en-US" b="0" i="0" dirty="0" err="1">
                <a:solidFill>
                  <a:srgbClr val="273239"/>
                </a:solidFill>
                <a:effectLst/>
                <a:latin typeface="Nunito" pitchFamily="2" charset="0"/>
              </a:rPr>
              <a:t>boolean</a:t>
            </a:r>
            <a:r>
              <a:rPr lang="en-US" b="0" i="0" dirty="0">
                <a:solidFill>
                  <a:srgbClr val="273239"/>
                </a:solidFill>
                <a:effectLst/>
                <a:latin typeface="Nunito" pitchFamily="2" charset="0"/>
              </a:rPr>
              <a:t> (0’s and 1’s)</a:t>
            </a:r>
            <a:endParaRPr lang="en-IN" b="0" i="0" dirty="0">
              <a:solidFill>
                <a:srgbClr val="273239"/>
              </a:solidFill>
              <a:effectLst/>
              <a:latin typeface="Nunito" pitchFamily="2" charset="0"/>
            </a:endParaRPr>
          </a:p>
          <a:p>
            <a:pPr lvl="1" fontAlgn="base">
              <a:buFont typeface="+mj-lt"/>
              <a:buAutoNum type="arabicPeriod" startAt="2"/>
            </a:pPr>
            <a:r>
              <a:rPr lang="en-IN" b="0" i="0" dirty="0">
                <a:solidFill>
                  <a:srgbClr val="273239"/>
                </a:solidFill>
                <a:effectLst/>
                <a:latin typeface="Nunito" pitchFamily="2" charset="0"/>
              </a:rPr>
              <a:t>Adjacency List: </a:t>
            </a:r>
            <a:r>
              <a:rPr lang="en-US" b="0" i="0" dirty="0">
                <a:solidFill>
                  <a:srgbClr val="273239"/>
                </a:solidFill>
                <a:effectLst/>
                <a:latin typeface="Nunito" pitchFamily="2" charset="0"/>
              </a:rPr>
              <a:t>An array of Lists is used to store edges between two vertices. The size of array is equal to the number of </a:t>
            </a:r>
            <a:r>
              <a:rPr lang="en-US" b="1" i="0" dirty="0">
                <a:solidFill>
                  <a:srgbClr val="273239"/>
                </a:solidFill>
                <a:effectLst/>
                <a:latin typeface="Nunito" pitchFamily="2" charset="0"/>
              </a:rPr>
              <a:t>vertices (</a:t>
            </a:r>
            <a:r>
              <a:rPr lang="en-US" b="1" i="0" dirty="0" err="1">
                <a:solidFill>
                  <a:srgbClr val="273239"/>
                </a:solidFill>
                <a:effectLst/>
                <a:latin typeface="Nunito" pitchFamily="2" charset="0"/>
              </a:rPr>
              <a:t>i.e</a:t>
            </a:r>
            <a:r>
              <a:rPr lang="en-US" b="1" i="0" dirty="0">
                <a:solidFill>
                  <a:srgbClr val="273239"/>
                </a:solidFill>
                <a:effectLst/>
                <a:latin typeface="Nunito" pitchFamily="2" charset="0"/>
              </a:rPr>
              <a:t>, n)</a:t>
            </a:r>
            <a:r>
              <a:rPr lang="en-US" b="0" i="0" dirty="0">
                <a:solidFill>
                  <a:srgbClr val="273239"/>
                </a:solidFill>
                <a:effectLst/>
                <a:latin typeface="Nunito" pitchFamily="2" charset="0"/>
              </a:rPr>
              <a:t>. </a:t>
            </a:r>
            <a:endParaRPr lang="en-IN" b="0" i="0" dirty="0">
              <a:solidFill>
                <a:srgbClr val="273239"/>
              </a:solidFill>
              <a:effectLst/>
              <a:latin typeface="Nunito" pitchFamily="2" charset="0"/>
            </a:endParaRPr>
          </a:p>
          <a:p>
            <a:endParaRPr lang="en-IN" dirty="0"/>
          </a:p>
        </p:txBody>
      </p:sp>
      <p:pic>
        <p:nvPicPr>
          <p:cNvPr id="8" name="Picture 7">
            <a:extLst>
              <a:ext uri="{FF2B5EF4-FFF2-40B4-BE49-F238E27FC236}">
                <a16:creationId xmlns:a16="http://schemas.microsoft.com/office/drawing/2014/main" id="{CFEC1B68-5E57-8AB5-A51A-D7571AD8FA29}"/>
              </a:ext>
            </a:extLst>
          </p:cNvPr>
          <p:cNvPicPr>
            <a:picLocks noChangeAspect="1"/>
          </p:cNvPicPr>
          <p:nvPr/>
        </p:nvPicPr>
        <p:blipFill>
          <a:blip r:embed="rId2"/>
          <a:stretch>
            <a:fillRect/>
          </a:stretch>
        </p:blipFill>
        <p:spPr>
          <a:xfrm>
            <a:off x="1082776" y="4897426"/>
            <a:ext cx="3233761" cy="1595449"/>
          </a:xfrm>
          <a:prstGeom prst="rect">
            <a:avLst/>
          </a:prstGeom>
        </p:spPr>
      </p:pic>
      <p:pic>
        <p:nvPicPr>
          <p:cNvPr id="10" name="Picture 9">
            <a:extLst>
              <a:ext uri="{FF2B5EF4-FFF2-40B4-BE49-F238E27FC236}">
                <a16:creationId xmlns:a16="http://schemas.microsoft.com/office/drawing/2014/main" id="{B5BAAB97-C3AA-83B3-8F80-AB8700A6A626}"/>
              </a:ext>
            </a:extLst>
          </p:cNvPr>
          <p:cNvPicPr>
            <a:picLocks noChangeAspect="1"/>
          </p:cNvPicPr>
          <p:nvPr/>
        </p:nvPicPr>
        <p:blipFill>
          <a:blip r:embed="rId3"/>
          <a:stretch>
            <a:fillRect/>
          </a:stretch>
        </p:blipFill>
        <p:spPr>
          <a:xfrm>
            <a:off x="7220414" y="4892663"/>
            <a:ext cx="3329012" cy="1600212"/>
          </a:xfrm>
          <a:prstGeom prst="rect">
            <a:avLst/>
          </a:prstGeom>
        </p:spPr>
      </p:pic>
    </p:spTree>
    <p:extLst>
      <p:ext uri="{BB962C8B-B14F-4D97-AF65-F5344CB8AC3E}">
        <p14:creationId xmlns:p14="http://schemas.microsoft.com/office/powerpoint/2010/main" val="1599978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02A2B-B15F-35FF-B965-547A6B0CD2EB}"/>
              </a:ext>
            </a:extLst>
          </p:cNvPr>
          <p:cNvSpPr>
            <a:spLocks noGrp="1"/>
          </p:cNvSpPr>
          <p:nvPr>
            <p:ph type="title"/>
          </p:nvPr>
        </p:nvSpPr>
        <p:spPr/>
        <p:txBody>
          <a:bodyPr/>
          <a:lstStyle/>
          <a:p>
            <a:r>
              <a:rPr lang="en-US" dirty="0"/>
              <a:t>Breadth First Traversal for a Graph</a:t>
            </a:r>
            <a:endParaRPr lang="en-IN" dirty="0"/>
          </a:p>
        </p:txBody>
      </p:sp>
      <p:sp>
        <p:nvSpPr>
          <p:cNvPr id="3" name="Content Placeholder 2">
            <a:extLst>
              <a:ext uri="{FF2B5EF4-FFF2-40B4-BE49-F238E27FC236}">
                <a16:creationId xmlns:a16="http://schemas.microsoft.com/office/drawing/2014/main" id="{9B36F797-971E-E497-F1B6-8A48DBED0193}"/>
              </a:ext>
            </a:extLst>
          </p:cNvPr>
          <p:cNvSpPr>
            <a:spLocks noGrp="1"/>
          </p:cNvSpPr>
          <p:nvPr>
            <p:ph idx="1"/>
          </p:nvPr>
        </p:nvSpPr>
        <p:spPr/>
        <p:txBody>
          <a:bodyPr/>
          <a:lstStyle/>
          <a:p>
            <a:pPr algn="just"/>
            <a:r>
              <a:rPr lang="en-US" b="1" i="0" dirty="0">
                <a:solidFill>
                  <a:srgbClr val="273239"/>
                </a:solidFill>
                <a:effectLst/>
                <a:latin typeface="Nunito" pitchFamily="2" charset="0"/>
              </a:rPr>
              <a:t>Breadth First Search (BFS) </a:t>
            </a:r>
            <a:r>
              <a:rPr lang="en-US" b="0" i="0" dirty="0">
                <a:solidFill>
                  <a:srgbClr val="273239"/>
                </a:solidFill>
                <a:effectLst/>
                <a:latin typeface="Nunito" pitchFamily="2" charset="0"/>
              </a:rPr>
              <a:t>is a fundamental </a:t>
            </a:r>
            <a:r>
              <a:rPr lang="en-US" b="1" i="0" dirty="0">
                <a:solidFill>
                  <a:srgbClr val="273239"/>
                </a:solidFill>
                <a:effectLst/>
                <a:latin typeface="Nunito" pitchFamily="2" charset="0"/>
              </a:rPr>
              <a:t>graph traversal algorithm. </a:t>
            </a:r>
            <a:r>
              <a:rPr lang="en-US" b="0" i="0" dirty="0">
                <a:solidFill>
                  <a:srgbClr val="273239"/>
                </a:solidFill>
                <a:effectLst/>
                <a:latin typeface="Nunito" pitchFamily="2" charset="0"/>
              </a:rPr>
              <a:t>It begins with a node, then first traverses all its adjacent. Once all adjacent are visited, then their adjacent are traversed. </a:t>
            </a:r>
          </a:p>
          <a:p>
            <a:pPr algn="just"/>
            <a:r>
              <a:rPr lang="en-US" b="0" i="0" dirty="0">
                <a:solidFill>
                  <a:srgbClr val="273239"/>
                </a:solidFill>
                <a:effectLst/>
                <a:latin typeface="Nunito" pitchFamily="2" charset="0"/>
              </a:rPr>
              <a:t>BFS itself can be used to detect cycle in a directed and undirected graph, find shortest path in an </a:t>
            </a:r>
            <a:r>
              <a:rPr lang="en-US" b="0" i="0" dirty="0" err="1">
                <a:solidFill>
                  <a:srgbClr val="273239"/>
                </a:solidFill>
                <a:effectLst/>
                <a:latin typeface="Nunito" pitchFamily="2" charset="0"/>
              </a:rPr>
              <a:t>unweghted</a:t>
            </a:r>
            <a:r>
              <a:rPr lang="en-US" b="0" i="0" dirty="0">
                <a:solidFill>
                  <a:srgbClr val="273239"/>
                </a:solidFill>
                <a:effectLst/>
                <a:latin typeface="Nunito" pitchFamily="2" charset="0"/>
              </a:rPr>
              <a:t> graph and many more problems.</a:t>
            </a:r>
            <a:endParaRPr lang="en-IN" dirty="0"/>
          </a:p>
        </p:txBody>
      </p:sp>
    </p:spTree>
    <p:extLst>
      <p:ext uri="{BB962C8B-B14F-4D97-AF65-F5344CB8AC3E}">
        <p14:creationId xmlns:p14="http://schemas.microsoft.com/office/powerpoint/2010/main" val="308169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895E-D207-A312-7F42-0DEFF48F54F5}"/>
              </a:ext>
            </a:extLst>
          </p:cNvPr>
          <p:cNvSpPr>
            <a:spLocks noGrp="1"/>
          </p:cNvSpPr>
          <p:nvPr>
            <p:ph type="title"/>
          </p:nvPr>
        </p:nvSpPr>
        <p:spPr/>
        <p:txBody>
          <a:bodyPr/>
          <a:lstStyle/>
          <a:p>
            <a:r>
              <a:rPr lang="en-IN" dirty="0"/>
              <a:t>Task</a:t>
            </a:r>
          </a:p>
        </p:txBody>
      </p:sp>
      <p:sp>
        <p:nvSpPr>
          <p:cNvPr id="3" name="Content Placeholder 2">
            <a:extLst>
              <a:ext uri="{FF2B5EF4-FFF2-40B4-BE49-F238E27FC236}">
                <a16:creationId xmlns:a16="http://schemas.microsoft.com/office/drawing/2014/main" id="{FF3B859C-08A3-1F1D-4701-78ED072AEDB4}"/>
              </a:ext>
            </a:extLst>
          </p:cNvPr>
          <p:cNvSpPr>
            <a:spLocks noGrp="1"/>
          </p:cNvSpPr>
          <p:nvPr>
            <p:ph idx="1"/>
          </p:nvPr>
        </p:nvSpPr>
        <p:spPr/>
        <p:txBody>
          <a:bodyPr>
            <a:normAutofit/>
          </a:bodyPr>
          <a:lstStyle/>
          <a:p>
            <a:endParaRPr lang="en-IN" sz="3200" dirty="0"/>
          </a:p>
          <a:p>
            <a:r>
              <a:rPr lang="en-IN" sz="3200" dirty="0"/>
              <a:t>Write a program for heap sort.</a:t>
            </a:r>
          </a:p>
          <a:p>
            <a:endParaRPr lang="en-IN" sz="3200" dirty="0"/>
          </a:p>
          <a:p>
            <a:endParaRPr lang="en-IN" sz="3200" dirty="0"/>
          </a:p>
          <a:p>
            <a:r>
              <a:rPr lang="en-US" sz="3200" dirty="0"/>
              <a:t>Find the </a:t>
            </a:r>
            <a:r>
              <a:rPr lang="en-US" sz="3200" dirty="0" err="1"/>
              <a:t>K’th</a:t>
            </a:r>
            <a:r>
              <a:rPr lang="en-US" sz="3200" dirty="0"/>
              <a:t> Largest element in array (simple and heap method)</a:t>
            </a:r>
            <a:endParaRPr lang="en-IN" sz="4400" dirty="0"/>
          </a:p>
        </p:txBody>
      </p:sp>
    </p:spTree>
    <p:extLst>
      <p:ext uri="{BB962C8B-B14F-4D97-AF65-F5344CB8AC3E}">
        <p14:creationId xmlns:p14="http://schemas.microsoft.com/office/powerpoint/2010/main" val="2679071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CBBF-3AA6-91AB-AFAA-B9BE5FF02217}"/>
              </a:ext>
            </a:extLst>
          </p:cNvPr>
          <p:cNvSpPr>
            <a:spLocks noGrp="1"/>
          </p:cNvSpPr>
          <p:nvPr>
            <p:ph type="title"/>
          </p:nvPr>
        </p:nvSpPr>
        <p:spPr>
          <a:xfrm>
            <a:off x="838200" y="365125"/>
            <a:ext cx="10515600" cy="666841"/>
          </a:xfrm>
        </p:spPr>
        <p:txBody>
          <a:bodyPr>
            <a:normAutofit fontScale="90000"/>
          </a:bodyPr>
          <a:lstStyle/>
          <a:p>
            <a:r>
              <a:rPr lang="en-IN" dirty="0"/>
              <a:t>BFS: Steps</a:t>
            </a:r>
          </a:p>
        </p:txBody>
      </p:sp>
      <p:sp>
        <p:nvSpPr>
          <p:cNvPr id="3" name="Content Placeholder 2">
            <a:extLst>
              <a:ext uri="{FF2B5EF4-FFF2-40B4-BE49-F238E27FC236}">
                <a16:creationId xmlns:a16="http://schemas.microsoft.com/office/drawing/2014/main" id="{37694F36-9872-5C64-AD91-9C3E8ACF3438}"/>
              </a:ext>
            </a:extLst>
          </p:cNvPr>
          <p:cNvSpPr>
            <a:spLocks noGrp="1"/>
          </p:cNvSpPr>
          <p:nvPr>
            <p:ph idx="1"/>
          </p:nvPr>
        </p:nvSpPr>
        <p:spPr>
          <a:xfrm>
            <a:off x="631231" y="1534886"/>
            <a:ext cx="10722569" cy="4642077"/>
          </a:xfrm>
        </p:spPr>
        <p:txBody>
          <a:bodyPr>
            <a:normAutofit fontScale="92500"/>
          </a:bodyPr>
          <a:lstStyle/>
          <a:p>
            <a:pPr marL="0" indent="0" algn="just">
              <a:buNone/>
            </a:pPr>
            <a:r>
              <a:rPr lang="en-US" dirty="0">
                <a:solidFill>
                  <a:srgbClr val="273239"/>
                </a:solidFill>
                <a:latin typeface="Nunito" pitchFamily="2" charset="0"/>
              </a:rPr>
              <a:t>G</a:t>
            </a:r>
            <a:r>
              <a:rPr lang="en-US" b="0" i="0" dirty="0">
                <a:solidFill>
                  <a:srgbClr val="273239"/>
                </a:solidFill>
                <a:effectLst/>
                <a:latin typeface="Nunito" pitchFamily="2" charset="0"/>
              </a:rPr>
              <a:t>raphs</a:t>
            </a:r>
            <a:r>
              <a:rPr lang="en-US" b="1" i="0" dirty="0">
                <a:solidFill>
                  <a:srgbClr val="273239"/>
                </a:solidFill>
                <a:effectLst/>
                <a:latin typeface="Nunito" pitchFamily="2" charset="0"/>
              </a:rPr>
              <a:t> </a:t>
            </a:r>
            <a:r>
              <a:rPr lang="en-US" b="0" i="0" dirty="0">
                <a:solidFill>
                  <a:srgbClr val="273239"/>
                </a:solidFill>
                <a:effectLst/>
                <a:latin typeface="Nunito" pitchFamily="2" charset="0"/>
              </a:rPr>
              <a:t>may contain cycles, so we may come to the same node again. </a:t>
            </a:r>
          </a:p>
          <a:p>
            <a:r>
              <a:rPr lang="en-US" b="0" i="0" dirty="0">
                <a:solidFill>
                  <a:srgbClr val="273239"/>
                </a:solidFill>
                <a:effectLst/>
                <a:latin typeface="Nunito" pitchFamily="2" charset="0"/>
              </a:rPr>
              <a:t>To avoid processing a node more than once, we use a </a:t>
            </a:r>
            <a:r>
              <a:rPr lang="en-US" b="1" i="0" dirty="0" err="1">
                <a:solidFill>
                  <a:srgbClr val="273239"/>
                </a:solidFill>
                <a:effectLst/>
                <a:latin typeface="Nunito" pitchFamily="2" charset="0"/>
              </a:rPr>
              <a:t>boolean</a:t>
            </a:r>
            <a:r>
              <a:rPr lang="en-US" b="0" i="0" dirty="0">
                <a:solidFill>
                  <a:srgbClr val="273239"/>
                </a:solidFill>
                <a:effectLst/>
                <a:latin typeface="Nunito" pitchFamily="2" charset="0"/>
              </a:rPr>
              <a:t> </a:t>
            </a:r>
            <a:r>
              <a:rPr lang="en-US" b="1" i="0" dirty="0">
                <a:solidFill>
                  <a:srgbClr val="273239"/>
                </a:solidFill>
                <a:effectLst/>
                <a:latin typeface="Nunito" pitchFamily="2" charset="0"/>
              </a:rPr>
              <a:t>visited</a:t>
            </a:r>
            <a:r>
              <a:rPr lang="en-US" b="0" i="0" dirty="0">
                <a:solidFill>
                  <a:srgbClr val="273239"/>
                </a:solidFill>
                <a:effectLst/>
                <a:latin typeface="Nunito" pitchFamily="2" charset="0"/>
              </a:rPr>
              <a:t> array.</a:t>
            </a:r>
          </a:p>
          <a:p>
            <a:pPr algn="just" rtl="0" fontAlgn="base"/>
            <a:r>
              <a:rPr lang="en-US" b="1" i="0" dirty="0">
                <a:solidFill>
                  <a:srgbClr val="273239"/>
                </a:solidFill>
                <a:effectLst/>
                <a:latin typeface="Nunito" pitchFamily="2" charset="0"/>
              </a:rPr>
              <a:t>Initialization: </a:t>
            </a:r>
            <a:r>
              <a:rPr lang="en-US" b="0" i="0" dirty="0">
                <a:solidFill>
                  <a:srgbClr val="FF0000"/>
                </a:solidFill>
                <a:effectLst/>
                <a:latin typeface="Nunito" pitchFamily="2" charset="0"/>
              </a:rPr>
              <a:t>Enqueue</a:t>
            </a:r>
            <a:r>
              <a:rPr lang="en-US" b="0" i="0" dirty="0">
                <a:solidFill>
                  <a:srgbClr val="273239"/>
                </a:solidFill>
                <a:effectLst/>
                <a:latin typeface="Nunito" pitchFamily="2" charset="0"/>
              </a:rPr>
              <a:t> the given source vertex into a queue and mark it as visited.</a:t>
            </a:r>
          </a:p>
          <a:p>
            <a:pPr algn="just" fontAlgn="base">
              <a:buFont typeface="+mj-lt"/>
              <a:buAutoNum type="arabicPeriod"/>
            </a:pPr>
            <a:r>
              <a:rPr lang="en-US" b="1" i="0" dirty="0">
                <a:solidFill>
                  <a:srgbClr val="273239"/>
                </a:solidFill>
                <a:effectLst/>
                <a:latin typeface="Nunito" pitchFamily="2" charset="0"/>
              </a:rPr>
              <a:t>Exploration: </a:t>
            </a:r>
            <a:r>
              <a:rPr lang="en-US" b="0" i="0" dirty="0">
                <a:solidFill>
                  <a:srgbClr val="273239"/>
                </a:solidFill>
                <a:effectLst/>
                <a:latin typeface="Nunito" pitchFamily="2" charset="0"/>
              </a:rPr>
              <a:t>While the queue is not empty:</a:t>
            </a:r>
          </a:p>
          <a:p>
            <a:pPr marL="742950" lvl="1" indent="-285750" algn="just" fontAlgn="base">
              <a:buFont typeface="+mj-lt"/>
              <a:buAutoNum type="arabicPeriod"/>
            </a:pPr>
            <a:r>
              <a:rPr lang="en-US" b="0" i="0" dirty="0">
                <a:solidFill>
                  <a:srgbClr val="273239"/>
                </a:solidFill>
                <a:effectLst/>
                <a:latin typeface="Nunito" pitchFamily="2" charset="0"/>
              </a:rPr>
              <a:t>Dequeue a node from the queue and visit it (e.g., print its value).</a:t>
            </a:r>
          </a:p>
          <a:p>
            <a:pPr marL="742950" lvl="1" indent="-285750" algn="just" fontAlgn="base">
              <a:buFont typeface="+mj-lt"/>
              <a:buAutoNum type="arabicPeriod"/>
            </a:pPr>
            <a:r>
              <a:rPr lang="en-US" b="0" i="0" dirty="0">
                <a:solidFill>
                  <a:srgbClr val="273239"/>
                </a:solidFill>
                <a:effectLst/>
                <a:latin typeface="Nunito" pitchFamily="2" charset="0"/>
              </a:rPr>
              <a:t>For each unvisited neighbor of the dequeued node:</a:t>
            </a:r>
          </a:p>
          <a:p>
            <a:pPr marL="1143000" lvl="2" indent="-228600" algn="just" fontAlgn="base">
              <a:buFont typeface="+mj-lt"/>
              <a:buAutoNum type="arabicPeriod"/>
            </a:pPr>
            <a:r>
              <a:rPr lang="en-US" b="0" i="0" dirty="0">
                <a:solidFill>
                  <a:srgbClr val="273239"/>
                </a:solidFill>
                <a:effectLst/>
                <a:latin typeface="Nunito" pitchFamily="2" charset="0"/>
              </a:rPr>
              <a:t>Enqueue the neighbor into the queue.</a:t>
            </a:r>
          </a:p>
          <a:p>
            <a:pPr marL="1143000" lvl="2" indent="-228600" algn="just" fontAlgn="base">
              <a:buFont typeface="+mj-lt"/>
              <a:buAutoNum type="arabicPeriod"/>
            </a:pPr>
            <a:r>
              <a:rPr lang="en-US" b="0" i="0" dirty="0">
                <a:solidFill>
                  <a:srgbClr val="273239"/>
                </a:solidFill>
                <a:effectLst/>
                <a:latin typeface="Nunito" pitchFamily="2" charset="0"/>
              </a:rPr>
              <a:t>Mark the neighbor as visited.</a:t>
            </a:r>
          </a:p>
          <a:p>
            <a:pPr algn="just" fontAlgn="base">
              <a:buFont typeface="+mj-lt"/>
              <a:buAutoNum type="arabicPeriod" startAt="2"/>
            </a:pPr>
            <a:r>
              <a:rPr lang="en-US" b="1" i="0" dirty="0">
                <a:solidFill>
                  <a:srgbClr val="273239"/>
                </a:solidFill>
                <a:effectLst/>
                <a:latin typeface="Nunito" pitchFamily="2" charset="0"/>
              </a:rPr>
              <a:t>Termination: </a:t>
            </a:r>
            <a:r>
              <a:rPr lang="en-US" b="0" i="0" dirty="0">
                <a:solidFill>
                  <a:srgbClr val="273239"/>
                </a:solidFill>
                <a:effectLst/>
                <a:latin typeface="Nunito" pitchFamily="2" charset="0"/>
              </a:rPr>
              <a:t>Repeat step 2 until the queue is empty.</a:t>
            </a:r>
          </a:p>
          <a:p>
            <a:pPr algn="just"/>
            <a:endParaRPr lang="en-IN" dirty="0"/>
          </a:p>
        </p:txBody>
      </p:sp>
    </p:spTree>
    <p:extLst>
      <p:ext uri="{BB962C8B-B14F-4D97-AF65-F5344CB8AC3E}">
        <p14:creationId xmlns:p14="http://schemas.microsoft.com/office/powerpoint/2010/main" val="3821378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9DEE-56A6-D926-DEC2-255E2A88A1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3E43AF-F47B-BF5D-B408-52C1A8C6E5EA}"/>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2A2B8126-1ECE-C906-25C3-82DB1DC7D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ush node 0 into queue and mark it visited.">
            <a:extLst>
              <a:ext uri="{FF2B5EF4-FFF2-40B4-BE49-F238E27FC236}">
                <a16:creationId xmlns:a16="http://schemas.microsoft.com/office/drawing/2014/main" id="{E4B6AC6A-9D38-D15A-BEAD-9E9A87961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050" y="2142177"/>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move node 0 from the front of queue and visited the unvisited neighbours and push into queue.">
            <a:extLst>
              <a:ext uri="{FF2B5EF4-FFF2-40B4-BE49-F238E27FC236}">
                <a16:creationId xmlns:a16="http://schemas.microsoft.com/office/drawing/2014/main" id="{0D6D58F6-8B34-3857-F926-DEA4F9703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05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move node 1 from the front of queue and visited the unvisited neighbours and push">
            <a:extLst>
              <a:ext uri="{FF2B5EF4-FFF2-40B4-BE49-F238E27FC236}">
                <a16:creationId xmlns:a16="http://schemas.microsoft.com/office/drawing/2014/main" id="{4AA80A8B-5257-0017-C17B-F23124711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970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move node 2 from the front of queue and visit the unvisited neighbours and push them into queue.">
            <a:extLst>
              <a:ext uri="{FF2B5EF4-FFF2-40B4-BE49-F238E27FC236}">
                <a16:creationId xmlns:a16="http://schemas.microsoft.com/office/drawing/2014/main" id="{1E60352C-DB62-D5A6-3B2F-9F76679BAB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405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move node 3 from the front of queue and visit the unvisited neighbours and push them into queue. ">
            <a:extLst>
              <a:ext uri="{FF2B5EF4-FFF2-40B4-BE49-F238E27FC236}">
                <a16:creationId xmlns:a16="http://schemas.microsoft.com/office/drawing/2014/main" id="{19098051-8FF3-92B8-51D7-5636F9309B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535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move node 4 from the front of queue and and visit the unvisited neighbours and push ithem into queue. ">
            <a:extLst>
              <a:ext uri="{FF2B5EF4-FFF2-40B4-BE49-F238E27FC236}">
                <a16:creationId xmlns:a16="http://schemas.microsoft.com/office/drawing/2014/main" id="{21903287-2713-463B-857F-ADF19C361B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000" y="2081213"/>
            <a:ext cx="73152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9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56"/>
                                        </p:tgtEl>
                                        <p:attrNameLst>
                                          <p:attrName>style.visibility</p:attrName>
                                        </p:attrNameLst>
                                      </p:cBhvr>
                                      <p:to>
                                        <p:strVal val="visible"/>
                                      </p:to>
                                    </p:set>
                                    <p:anim calcmode="lin" valueType="num">
                                      <p:cBhvr additive="base">
                                        <p:cTn id="20" dur="500" fill="hold"/>
                                        <p:tgtEl>
                                          <p:spTgt spid="2056"/>
                                        </p:tgtEl>
                                        <p:attrNameLst>
                                          <p:attrName>ppt_x</p:attrName>
                                        </p:attrNameLst>
                                      </p:cBhvr>
                                      <p:tavLst>
                                        <p:tav tm="0">
                                          <p:val>
                                            <p:strVal val="#ppt_x"/>
                                          </p:val>
                                        </p:tav>
                                        <p:tav tm="100000">
                                          <p:val>
                                            <p:strVal val="#ppt_x"/>
                                          </p:val>
                                        </p:tav>
                                      </p:tavLst>
                                    </p:anim>
                                    <p:anim calcmode="lin" valueType="num">
                                      <p:cBhvr additive="base">
                                        <p:cTn id="21"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8"/>
                                        </p:tgtEl>
                                        <p:attrNameLst>
                                          <p:attrName>style.visibility</p:attrName>
                                        </p:attrNameLst>
                                      </p:cBhvr>
                                      <p:to>
                                        <p:strVal val="visible"/>
                                      </p:to>
                                    </p:set>
                                    <p:anim calcmode="lin" valueType="num">
                                      <p:cBhvr additive="base">
                                        <p:cTn id="26" dur="500" fill="hold"/>
                                        <p:tgtEl>
                                          <p:spTgt spid="2058"/>
                                        </p:tgtEl>
                                        <p:attrNameLst>
                                          <p:attrName>ppt_x</p:attrName>
                                        </p:attrNameLst>
                                      </p:cBhvr>
                                      <p:tavLst>
                                        <p:tav tm="0">
                                          <p:val>
                                            <p:strVal val="#ppt_x"/>
                                          </p:val>
                                        </p:tav>
                                        <p:tav tm="100000">
                                          <p:val>
                                            <p:strVal val="#ppt_x"/>
                                          </p:val>
                                        </p:tav>
                                      </p:tavLst>
                                    </p:anim>
                                    <p:anim calcmode="lin" valueType="num">
                                      <p:cBhvr additive="base">
                                        <p:cTn id="27"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60"/>
                                        </p:tgtEl>
                                        <p:attrNameLst>
                                          <p:attrName>style.visibility</p:attrName>
                                        </p:attrNameLst>
                                      </p:cBhvr>
                                      <p:to>
                                        <p:strVal val="visible"/>
                                      </p:to>
                                    </p:set>
                                    <p:anim calcmode="lin" valueType="num">
                                      <p:cBhvr additive="base">
                                        <p:cTn id="32" dur="500" fill="hold"/>
                                        <p:tgtEl>
                                          <p:spTgt spid="2060"/>
                                        </p:tgtEl>
                                        <p:attrNameLst>
                                          <p:attrName>ppt_x</p:attrName>
                                        </p:attrNameLst>
                                      </p:cBhvr>
                                      <p:tavLst>
                                        <p:tav tm="0">
                                          <p:val>
                                            <p:strVal val="#ppt_x"/>
                                          </p:val>
                                        </p:tav>
                                        <p:tav tm="100000">
                                          <p:val>
                                            <p:strVal val="#ppt_x"/>
                                          </p:val>
                                        </p:tav>
                                      </p:tavLst>
                                    </p:anim>
                                    <p:anim calcmode="lin" valueType="num">
                                      <p:cBhvr additive="base">
                                        <p:cTn id="33"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062"/>
                                        </p:tgtEl>
                                        <p:attrNameLst>
                                          <p:attrName>style.visibility</p:attrName>
                                        </p:attrNameLst>
                                      </p:cBhvr>
                                      <p:to>
                                        <p:strVal val="visible"/>
                                      </p:to>
                                    </p:set>
                                    <p:anim calcmode="lin" valueType="num">
                                      <p:cBhvr additive="base">
                                        <p:cTn id="38" dur="500" fill="hold"/>
                                        <p:tgtEl>
                                          <p:spTgt spid="2062"/>
                                        </p:tgtEl>
                                        <p:attrNameLst>
                                          <p:attrName>ppt_x</p:attrName>
                                        </p:attrNameLst>
                                      </p:cBhvr>
                                      <p:tavLst>
                                        <p:tav tm="0">
                                          <p:val>
                                            <p:strVal val="#ppt_x"/>
                                          </p:val>
                                        </p:tav>
                                        <p:tav tm="100000">
                                          <p:val>
                                            <p:strVal val="#ppt_x"/>
                                          </p:val>
                                        </p:tav>
                                      </p:tavLst>
                                    </p:anim>
                                    <p:anim calcmode="lin" valueType="num">
                                      <p:cBhvr additive="base">
                                        <p:cTn id="39" dur="500" fill="hold"/>
                                        <p:tgtEl>
                                          <p:spTgt spid="2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F4F3-B18E-3FF9-F6B2-789F335676EB}"/>
              </a:ext>
            </a:extLst>
          </p:cNvPr>
          <p:cNvSpPr>
            <a:spLocks noGrp="1"/>
          </p:cNvSpPr>
          <p:nvPr>
            <p:ph type="title"/>
          </p:nvPr>
        </p:nvSpPr>
        <p:spPr/>
        <p:txBody>
          <a:bodyPr/>
          <a:lstStyle/>
          <a:p>
            <a:r>
              <a:rPr lang="en-IN" dirty="0"/>
              <a:t>Online Task</a:t>
            </a:r>
          </a:p>
        </p:txBody>
      </p:sp>
      <p:sp>
        <p:nvSpPr>
          <p:cNvPr id="3" name="Content Placeholder 2">
            <a:extLst>
              <a:ext uri="{FF2B5EF4-FFF2-40B4-BE49-F238E27FC236}">
                <a16:creationId xmlns:a16="http://schemas.microsoft.com/office/drawing/2014/main" id="{E97EEFAA-0B69-FCB1-284B-6B815B8F4C1B}"/>
              </a:ext>
            </a:extLst>
          </p:cNvPr>
          <p:cNvSpPr>
            <a:spLocks noGrp="1"/>
          </p:cNvSpPr>
          <p:nvPr>
            <p:ph idx="1"/>
          </p:nvPr>
        </p:nvSpPr>
        <p:spPr/>
        <p:txBody>
          <a:bodyPr/>
          <a:lstStyle/>
          <a:p>
            <a:pPr marL="0" indent="0">
              <a:buNone/>
            </a:pPr>
            <a:endParaRPr lang="en-IN" dirty="0">
              <a:hlinkClick r:id="rId2"/>
            </a:endParaRPr>
          </a:p>
          <a:p>
            <a:pPr marL="0" indent="0">
              <a:buNone/>
            </a:pPr>
            <a:endParaRPr lang="en-IN" dirty="0">
              <a:hlinkClick r:id="rId2"/>
            </a:endParaRPr>
          </a:p>
          <a:p>
            <a:pPr marL="0" indent="0">
              <a:buNone/>
            </a:pPr>
            <a:r>
              <a:rPr lang="en-IN" dirty="0">
                <a:hlinkClick r:id="rId2"/>
              </a:rPr>
              <a:t>https://www.geeksforgeeks.org/problems/bfs-traversal-of-graph/1?itm_source=geeksforgeeks&amp;itm_medium=article&amp;itm_campaign=practice_card</a:t>
            </a:r>
            <a:r>
              <a:rPr lang="en-IN" dirty="0"/>
              <a:t> </a:t>
            </a:r>
          </a:p>
        </p:txBody>
      </p:sp>
    </p:spTree>
    <p:extLst>
      <p:ext uri="{BB962C8B-B14F-4D97-AF65-F5344CB8AC3E}">
        <p14:creationId xmlns:p14="http://schemas.microsoft.com/office/powerpoint/2010/main" val="1583165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08E1A-4475-D17B-5D5B-8872590A749A}"/>
              </a:ext>
            </a:extLst>
          </p:cNvPr>
          <p:cNvSpPr>
            <a:spLocks noGrp="1"/>
          </p:cNvSpPr>
          <p:nvPr>
            <p:ph type="title"/>
          </p:nvPr>
        </p:nvSpPr>
        <p:spPr/>
        <p:txBody>
          <a:bodyPr/>
          <a:lstStyle/>
          <a:p>
            <a:r>
              <a:rPr lang="en-US" dirty="0"/>
              <a:t>Depth First Traversal for a Graph</a:t>
            </a:r>
            <a:endParaRPr lang="en-IN" dirty="0"/>
          </a:p>
        </p:txBody>
      </p:sp>
      <p:sp>
        <p:nvSpPr>
          <p:cNvPr id="3" name="Content Placeholder 2">
            <a:extLst>
              <a:ext uri="{FF2B5EF4-FFF2-40B4-BE49-F238E27FC236}">
                <a16:creationId xmlns:a16="http://schemas.microsoft.com/office/drawing/2014/main" id="{23E7532D-15D2-B5A6-DF4E-D7822F124E9D}"/>
              </a:ext>
            </a:extLst>
          </p:cNvPr>
          <p:cNvSpPr>
            <a:spLocks noGrp="1"/>
          </p:cNvSpPr>
          <p:nvPr>
            <p:ph idx="1"/>
          </p:nvPr>
        </p:nvSpPr>
        <p:spPr/>
        <p:txBody>
          <a:bodyPr/>
          <a:lstStyle/>
          <a:p>
            <a:pPr marL="0" indent="0" algn="just">
              <a:buNone/>
            </a:pPr>
            <a:r>
              <a:rPr lang="en-US" b="1" i="0" dirty="0">
                <a:effectLst/>
                <a:latin typeface="Nunito" pitchFamily="2" charset="0"/>
              </a:rPr>
              <a:t>Depth First Traversal (or DFS) </a:t>
            </a:r>
            <a:r>
              <a:rPr lang="en-US" b="0" i="0" dirty="0">
                <a:effectLst/>
                <a:latin typeface="Nunito" pitchFamily="2" charset="0"/>
              </a:rPr>
              <a:t>for a graph is similar to </a:t>
            </a:r>
            <a:r>
              <a:rPr lang="en-US" b="0" i="0" u="sng" dirty="0">
                <a:effectLst/>
                <a:latin typeface="Nunito" pitchFamily="2" charset="0"/>
                <a:hlinkClick r:id="rId2">
                  <a:extLst>
                    <a:ext uri="{A12FA001-AC4F-418D-AE19-62706E023703}">
                      <ahyp:hlinkClr xmlns:ahyp="http://schemas.microsoft.com/office/drawing/2018/hyperlinkcolor" val="tx"/>
                    </a:ext>
                  </a:extLst>
                </a:hlinkClick>
              </a:rPr>
              <a:t>Depth First Traversal of a tree. </a:t>
            </a:r>
            <a:endParaRPr lang="en-US" b="0" i="0" u="sng" dirty="0">
              <a:effectLst/>
              <a:latin typeface="Nunito" pitchFamily="2" charset="0"/>
            </a:endParaRPr>
          </a:p>
          <a:p>
            <a:pPr marL="0" indent="0" algn="just">
              <a:buNone/>
            </a:pPr>
            <a:r>
              <a:rPr lang="en-US" b="0" i="0" dirty="0">
                <a:effectLst/>
                <a:latin typeface="Nunito" pitchFamily="2" charset="0"/>
              </a:rPr>
              <a:t>The only catch here is, that, unlike trees, graphs may contain cycles (a node may be visited twice). </a:t>
            </a:r>
          </a:p>
          <a:p>
            <a:pPr marL="0" indent="0" algn="just">
              <a:buNone/>
            </a:pPr>
            <a:r>
              <a:rPr lang="en-US" b="0" i="0" dirty="0">
                <a:effectLst/>
                <a:latin typeface="Nunito" pitchFamily="2" charset="0"/>
              </a:rPr>
              <a:t>To avoid processing a node more than once, use a </a:t>
            </a:r>
            <a:r>
              <a:rPr lang="en-US" b="0" i="0" dirty="0" err="1">
                <a:effectLst/>
                <a:latin typeface="Nunito" pitchFamily="2" charset="0"/>
              </a:rPr>
              <a:t>boolean</a:t>
            </a:r>
            <a:r>
              <a:rPr lang="en-US" b="0" i="0" dirty="0">
                <a:effectLst/>
                <a:latin typeface="Nunito" pitchFamily="2" charset="0"/>
              </a:rPr>
              <a:t> visited array. </a:t>
            </a:r>
          </a:p>
          <a:p>
            <a:pPr marL="0" indent="0" algn="just">
              <a:buNone/>
            </a:pPr>
            <a:r>
              <a:rPr lang="en-US" b="0" i="0" dirty="0">
                <a:effectLst/>
                <a:latin typeface="Nunito" pitchFamily="2" charset="0"/>
              </a:rPr>
              <a:t>A graph can have more than one DFS traversal.</a:t>
            </a:r>
            <a:endParaRPr lang="en-IN" dirty="0"/>
          </a:p>
        </p:txBody>
      </p:sp>
    </p:spTree>
    <p:extLst>
      <p:ext uri="{BB962C8B-B14F-4D97-AF65-F5344CB8AC3E}">
        <p14:creationId xmlns:p14="http://schemas.microsoft.com/office/powerpoint/2010/main" val="673070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5872C9-178D-D992-8C66-4541BF33F8B4}"/>
              </a:ext>
            </a:extLst>
          </p:cNvPr>
          <p:cNvPicPr>
            <a:picLocks noChangeAspect="1"/>
          </p:cNvPicPr>
          <p:nvPr/>
        </p:nvPicPr>
        <p:blipFill>
          <a:blip r:embed="rId2"/>
          <a:stretch>
            <a:fillRect/>
          </a:stretch>
        </p:blipFill>
        <p:spPr>
          <a:xfrm>
            <a:off x="82826" y="0"/>
            <a:ext cx="3880651" cy="2272058"/>
          </a:xfrm>
          <a:prstGeom prst="rect">
            <a:avLst/>
          </a:prstGeom>
        </p:spPr>
      </p:pic>
      <p:pic>
        <p:nvPicPr>
          <p:cNvPr id="8" name="Picture 7">
            <a:extLst>
              <a:ext uri="{FF2B5EF4-FFF2-40B4-BE49-F238E27FC236}">
                <a16:creationId xmlns:a16="http://schemas.microsoft.com/office/drawing/2014/main" id="{A9587DF2-3FE1-DB01-72B0-690EE125137B}"/>
              </a:ext>
            </a:extLst>
          </p:cNvPr>
          <p:cNvPicPr>
            <a:picLocks noChangeAspect="1"/>
          </p:cNvPicPr>
          <p:nvPr/>
        </p:nvPicPr>
        <p:blipFill>
          <a:blip r:embed="rId3"/>
          <a:stretch>
            <a:fillRect/>
          </a:stretch>
        </p:blipFill>
        <p:spPr>
          <a:xfrm>
            <a:off x="4085115" y="0"/>
            <a:ext cx="4021769" cy="2272058"/>
          </a:xfrm>
          <a:prstGeom prst="rect">
            <a:avLst/>
          </a:prstGeom>
        </p:spPr>
      </p:pic>
      <p:pic>
        <p:nvPicPr>
          <p:cNvPr id="10" name="Picture 9">
            <a:extLst>
              <a:ext uri="{FF2B5EF4-FFF2-40B4-BE49-F238E27FC236}">
                <a16:creationId xmlns:a16="http://schemas.microsoft.com/office/drawing/2014/main" id="{5ABD0983-EF5D-526A-0A8B-6ACF0872B0FD}"/>
              </a:ext>
            </a:extLst>
          </p:cNvPr>
          <p:cNvPicPr>
            <a:picLocks noChangeAspect="1"/>
          </p:cNvPicPr>
          <p:nvPr/>
        </p:nvPicPr>
        <p:blipFill>
          <a:blip r:embed="rId4"/>
          <a:stretch>
            <a:fillRect/>
          </a:stretch>
        </p:blipFill>
        <p:spPr>
          <a:xfrm>
            <a:off x="8226723" y="11475"/>
            <a:ext cx="3977050" cy="2201637"/>
          </a:xfrm>
          <a:prstGeom prst="rect">
            <a:avLst/>
          </a:prstGeom>
        </p:spPr>
      </p:pic>
      <p:pic>
        <p:nvPicPr>
          <p:cNvPr id="12" name="Picture 11">
            <a:extLst>
              <a:ext uri="{FF2B5EF4-FFF2-40B4-BE49-F238E27FC236}">
                <a16:creationId xmlns:a16="http://schemas.microsoft.com/office/drawing/2014/main" id="{BF8C5430-CC55-D295-C9AE-6FDDF7BAB2EC}"/>
              </a:ext>
            </a:extLst>
          </p:cNvPr>
          <p:cNvPicPr>
            <a:picLocks noChangeAspect="1"/>
          </p:cNvPicPr>
          <p:nvPr/>
        </p:nvPicPr>
        <p:blipFill>
          <a:blip r:embed="rId5"/>
          <a:stretch>
            <a:fillRect/>
          </a:stretch>
        </p:blipFill>
        <p:spPr>
          <a:xfrm>
            <a:off x="-1" y="3627783"/>
            <a:ext cx="3793275" cy="1971260"/>
          </a:xfrm>
          <a:prstGeom prst="rect">
            <a:avLst/>
          </a:prstGeom>
        </p:spPr>
      </p:pic>
      <p:pic>
        <p:nvPicPr>
          <p:cNvPr id="14" name="Picture 13">
            <a:extLst>
              <a:ext uri="{FF2B5EF4-FFF2-40B4-BE49-F238E27FC236}">
                <a16:creationId xmlns:a16="http://schemas.microsoft.com/office/drawing/2014/main" id="{738BD449-02BF-23D4-B4ED-5A2C07E205C2}"/>
              </a:ext>
            </a:extLst>
          </p:cNvPr>
          <p:cNvPicPr>
            <a:picLocks noChangeAspect="1"/>
          </p:cNvPicPr>
          <p:nvPr/>
        </p:nvPicPr>
        <p:blipFill>
          <a:blip r:embed="rId6"/>
          <a:stretch>
            <a:fillRect/>
          </a:stretch>
        </p:blipFill>
        <p:spPr>
          <a:xfrm>
            <a:off x="4021920" y="3627782"/>
            <a:ext cx="3848650" cy="1971259"/>
          </a:xfrm>
          <a:prstGeom prst="rect">
            <a:avLst/>
          </a:prstGeom>
        </p:spPr>
      </p:pic>
      <p:pic>
        <p:nvPicPr>
          <p:cNvPr id="16" name="Picture 15">
            <a:extLst>
              <a:ext uri="{FF2B5EF4-FFF2-40B4-BE49-F238E27FC236}">
                <a16:creationId xmlns:a16="http://schemas.microsoft.com/office/drawing/2014/main" id="{B9C1DD08-0938-5252-0368-C0E0FAD00725}"/>
              </a:ext>
            </a:extLst>
          </p:cNvPr>
          <p:cNvPicPr>
            <a:picLocks noChangeAspect="1"/>
          </p:cNvPicPr>
          <p:nvPr/>
        </p:nvPicPr>
        <p:blipFill>
          <a:blip r:embed="rId7"/>
          <a:stretch>
            <a:fillRect/>
          </a:stretch>
        </p:blipFill>
        <p:spPr>
          <a:xfrm>
            <a:off x="8099216" y="3627782"/>
            <a:ext cx="4039620" cy="1851992"/>
          </a:xfrm>
          <a:prstGeom prst="rect">
            <a:avLst/>
          </a:prstGeom>
        </p:spPr>
      </p:pic>
    </p:spTree>
    <p:extLst>
      <p:ext uri="{BB962C8B-B14F-4D97-AF65-F5344CB8AC3E}">
        <p14:creationId xmlns:p14="http://schemas.microsoft.com/office/powerpoint/2010/main" val="72384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E38259-DC54-14CB-D8D2-AB90341B17BE}"/>
              </a:ext>
            </a:extLst>
          </p:cNvPr>
          <p:cNvPicPr>
            <a:picLocks noChangeAspect="1"/>
          </p:cNvPicPr>
          <p:nvPr/>
        </p:nvPicPr>
        <p:blipFill>
          <a:blip r:embed="rId2"/>
          <a:stretch>
            <a:fillRect/>
          </a:stretch>
        </p:blipFill>
        <p:spPr>
          <a:xfrm>
            <a:off x="282577" y="115659"/>
            <a:ext cx="2871439" cy="2827263"/>
          </a:xfrm>
          <a:prstGeom prst="rect">
            <a:avLst/>
          </a:prstGeom>
        </p:spPr>
      </p:pic>
      <p:pic>
        <p:nvPicPr>
          <p:cNvPr id="9" name="Picture 8">
            <a:extLst>
              <a:ext uri="{FF2B5EF4-FFF2-40B4-BE49-F238E27FC236}">
                <a16:creationId xmlns:a16="http://schemas.microsoft.com/office/drawing/2014/main" id="{B37233F4-2460-63EE-BB04-B3283B0B6B0E}"/>
              </a:ext>
            </a:extLst>
          </p:cNvPr>
          <p:cNvPicPr>
            <a:picLocks noChangeAspect="1"/>
          </p:cNvPicPr>
          <p:nvPr/>
        </p:nvPicPr>
        <p:blipFill>
          <a:blip r:embed="rId3"/>
          <a:stretch>
            <a:fillRect/>
          </a:stretch>
        </p:blipFill>
        <p:spPr>
          <a:xfrm>
            <a:off x="111901" y="3563066"/>
            <a:ext cx="5504358" cy="2473299"/>
          </a:xfrm>
          <a:prstGeom prst="rect">
            <a:avLst/>
          </a:prstGeom>
        </p:spPr>
      </p:pic>
      <p:pic>
        <p:nvPicPr>
          <p:cNvPr id="11" name="Picture 10">
            <a:extLst>
              <a:ext uri="{FF2B5EF4-FFF2-40B4-BE49-F238E27FC236}">
                <a16:creationId xmlns:a16="http://schemas.microsoft.com/office/drawing/2014/main" id="{F6EB9692-923F-8D10-6B45-2F7D56718E8E}"/>
              </a:ext>
            </a:extLst>
          </p:cNvPr>
          <p:cNvPicPr>
            <a:picLocks noChangeAspect="1"/>
          </p:cNvPicPr>
          <p:nvPr/>
        </p:nvPicPr>
        <p:blipFill>
          <a:blip r:embed="rId4"/>
          <a:stretch>
            <a:fillRect/>
          </a:stretch>
        </p:blipFill>
        <p:spPr>
          <a:xfrm>
            <a:off x="5744491" y="185112"/>
            <a:ext cx="6384007" cy="5049497"/>
          </a:xfrm>
          <a:prstGeom prst="rect">
            <a:avLst/>
          </a:prstGeom>
        </p:spPr>
      </p:pic>
    </p:spTree>
    <p:extLst>
      <p:ext uri="{BB962C8B-B14F-4D97-AF65-F5344CB8AC3E}">
        <p14:creationId xmlns:p14="http://schemas.microsoft.com/office/powerpoint/2010/main" val="28217934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7BC7-4A52-C3AC-4E62-F6E2F970B2D3}"/>
              </a:ext>
            </a:extLst>
          </p:cNvPr>
          <p:cNvSpPr>
            <a:spLocks noGrp="1"/>
          </p:cNvSpPr>
          <p:nvPr>
            <p:ph type="title"/>
          </p:nvPr>
        </p:nvSpPr>
        <p:spPr/>
        <p:txBody>
          <a:bodyPr/>
          <a:lstStyle/>
          <a:p>
            <a:r>
              <a:rPr lang="en-US" dirty="0"/>
              <a:t>Eulerian path and circuit</a:t>
            </a:r>
            <a:endParaRPr lang="en-IN" dirty="0"/>
          </a:p>
        </p:txBody>
      </p:sp>
      <p:sp>
        <p:nvSpPr>
          <p:cNvPr id="3" name="Content Placeholder 2">
            <a:extLst>
              <a:ext uri="{FF2B5EF4-FFF2-40B4-BE49-F238E27FC236}">
                <a16:creationId xmlns:a16="http://schemas.microsoft.com/office/drawing/2014/main" id="{F5731272-B877-D1C0-2ADE-77E2435F69CA}"/>
              </a:ext>
            </a:extLst>
          </p:cNvPr>
          <p:cNvSpPr>
            <a:spLocks noGrp="1"/>
          </p:cNvSpPr>
          <p:nvPr>
            <p:ph idx="1"/>
          </p:nvPr>
        </p:nvSpPr>
        <p:spPr/>
        <p:txBody>
          <a:bodyPr/>
          <a:lstStyle/>
          <a:p>
            <a:pPr algn="just"/>
            <a:r>
              <a:rPr lang="en-US" b="0" i="0" dirty="0">
                <a:solidFill>
                  <a:srgbClr val="000000"/>
                </a:solidFill>
                <a:effectLst/>
                <a:latin typeface="Open Sans" panose="020B0606030504020204" pitchFamily="34" charset="0"/>
              </a:rPr>
              <a:t>An </a:t>
            </a:r>
            <a:r>
              <a:rPr lang="en-US" b="1" i="1" dirty="0">
                <a:solidFill>
                  <a:srgbClr val="000000"/>
                </a:solidFill>
                <a:effectLst/>
                <a:latin typeface="Open Sans" panose="020B0606030504020204" pitchFamily="34" charset="0"/>
              </a:rPr>
              <a:t>Euler path</a:t>
            </a:r>
            <a:r>
              <a:rPr lang="en-US" b="0" i="0" dirty="0">
                <a:solidFill>
                  <a:srgbClr val="000000"/>
                </a:solidFill>
                <a:effectLst/>
                <a:latin typeface="Open Sans" panose="020B0606030504020204" pitchFamily="34" charset="0"/>
              </a:rPr>
              <a:t>, in a graph or multigraph, is a walk through the graph which uses every edge exactly once. </a:t>
            </a:r>
          </a:p>
          <a:p>
            <a:pPr algn="just"/>
            <a:r>
              <a:rPr lang="en-US" b="0" i="0" dirty="0">
                <a:solidFill>
                  <a:srgbClr val="000000"/>
                </a:solidFill>
                <a:effectLst/>
                <a:latin typeface="Open Sans" panose="020B0606030504020204" pitchFamily="34" charset="0"/>
              </a:rPr>
              <a:t>An </a:t>
            </a:r>
            <a:r>
              <a:rPr lang="en-US" b="1" i="1" dirty="0">
                <a:solidFill>
                  <a:srgbClr val="000000"/>
                </a:solidFill>
                <a:effectLst/>
                <a:latin typeface="Open Sans" panose="020B0606030504020204" pitchFamily="34" charset="0"/>
              </a:rPr>
              <a:t>Euler circuit</a:t>
            </a:r>
            <a:r>
              <a:rPr lang="en-US" b="0" i="0" dirty="0">
                <a:solidFill>
                  <a:srgbClr val="000000"/>
                </a:solidFill>
                <a:effectLst/>
                <a:latin typeface="Open Sans" panose="020B0606030504020204" pitchFamily="34" charset="0"/>
              </a:rPr>
              <a:t> is an Euler path which starts and stops at the same vertex</a:t>
            </a:r>
            <a:endParaRPr lang="en-IN" dirty="0"/>
          </a:p>
        </p:txBody>
      </p:sp>
      <p:pic>
        <p:nvPicPr>
          <p:cNvPr id="5" name="Picture 4">
            <a:extLst>
              <a:ext uri="{FF2B5EF4-FFF2-40B4-BE49-F238E27FC236}">
                <a16:creationId xmlns:a16="http://schemas.microsoft.com/office/drawing/2014/main" id="{4291D398-2D22-CB2D-4884-25E002FAEF08}"/>
              </a:ext>
            </a:extLst>
          </p:cNvPr>
          <p:cNvPicPr>
            <a:picLocks noChangeAspect="1"/>
          </p:cNvPicPr>
          <p:nvPr/>
        </p:nvPicPr>
        <p:blipFill>
          <a:blip r:embed="rId2"/>
          <a:stretch>
            <a:fillRect/>
          </a:stretch>
        </p:blipFill>
        <p:spPr>
          <a:xfrm>
            <a:off x="324678" y="3888355"/>
            <a:ext cx="4692733" cy="2832329"/>
          </a:xfrm>
          <a:prstGeom prst="rect">
            <a:avLst/>
          </a:prstGeom>
        </p:spPr>
      </p:pic>
      <p:sp>
        <p:nvSpPr>
          <p:cNvPr id="6" name="TextBox 5">
            <a:extLst>
              <a:ext uri="{FF2B5EF4-FFF2-40B4-BE49-F238E27FC236}">
                <a16:creationId xmlns:a16="http://schemas.microsoft.com/office/drawing/2014/main" id="{9B9104DB-C926-43A1-1345-35492C0B6F37}"/>
              </a:ext>
            </a:extLst>
          </p:cNvPr>
          <p:cNvSpPr txBox="1"/>
          <p:nvPr/>
        </p:nvSpPr>
        <p:spPr>
          <a:xfrm>
            <a:off x="5587182" y="4590379"/>
            <a:ext cx="6096982" cy="1200329"/>
          </a:xfrm>
          <a:prstGeom prst="rect">
            <a:avLst/>
          </a:prstGeom>
          <a:noFill/>
        </p:spPr>
        <p:txBody>
          <a:bodyPr wrap="square">
            <a:spAutoFit/>
          </a:bodyPr>
          <a:lstStyle/>
          <a:p>
            <a:r>
              <a:rPr lang="en-US" b="0" i="0" dirty="0">
                <a:solidFill>
                  <a:srgbClr val="001D35"/>
                </a:solidFill>
                <a:effectLst/>
                <a:latin typeface="Google Sans"/>
              </a:rPr>
              <a:t>A multigraph is a graph that allows multiple edges to connect two vertices. </a:t>
            </a:r>
          </a:p>
          <a:p>
            <a:r>
              <a:rPr lang="en-US" b="0" i="0" dirty="0">
                <a:solidFill>
                  <a:srgbClr val="001D35"/>
                </a:solidFill>
                <a:effectLst/>
                <a:latin typeface="Google Sans"/>
              </a:rPr>
              <a:t>In other words, a multigraph can have more than one edge between a pair of nodes.</a:t>
            </a:r>
            <a:endParaRPr lang="en-IN" dirty="0"/>
          </a:p>
        </p:txBody>
      </p:sp>
    </p:spTree>
    <p:extLst>
      <p:ext uri="{BB962C8B-B14F-4D97-AF65-F5344CB8AC3E}">
        <p14:creationId xmlns:p14="http://schemas.microsoft.com/office/powerpoint/2010/main" val="988706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331B-D7BA-A15F-A279-1453AC0B5C51}"/>
              </a:ext>
            </a:extLst>
          </p:cNvPr>
          <p:cNvSpPr>
            <a:spLocks noGrp="1"/>
          </p:cNvSpPr>
          <p:nvPr>
            <p:ph type="title"/>
          </p:nvPr>
        </p:nvSpPr>
        <p:spPr/>
        <p:txBody>
          <a:bodyPr/>
          <a:lstStyle/>
          <a:p>
            <a:r>
              <a:rPr lang="en-US" dirty="0"/>
              <a:t>Eulerian path for an undirected graph</a:t>
            </a:r>
            <a:endParaRPr lang="en-IN" dirty="0"/>
          </a:p>
        </p:txBody>
      </p:sp>
      <p:sp>
        <p:nvSpPr>
          <p:cNvPr id="3" name="Content Placeholder 2">
            <a:extLst>
              <a:ext uri="{FF2B5EF4-FFF2-40B4-BE49-F238E27FC236}">
                <a16:creationId xmlns:a16="http://schemas.microsoft.com/office/drawing/2014/main" id="{7D2FC7C8-8FD2-9B6C-5C5C-4C0DCD046533}"/>
              </a:ext>
            </a:extLst>
          </p:cNvPr>
          <p:cNvSpPr>
            <a:spLocks noGrp="1"/>
          </p:cNvSpPr>
          <p:nvPr>
            <p:ph idx="1"/>
          </p:nvPr>
        </p:nvSpPr>
        <p:spPr>
          <a:xfrm>
            <a:off x="838200" y="1825625"/>
            <a:ext cx="10515600" cy="4667250"/>
          </a:xfrm>
        </p:spPr>
        <p:txBody>
          <a:bodyPr>
            <a:normAutofit fontScale="92500" lnSpcReduction="10000"/>
          </a:bodyPr>
          <a:lstStyle/>
          <a:p>
            <a:pPr algn="just"/>
            <a:r>
              <a:rPr lang="en-US" b="0" i="0" dirty="0">
                <a:solidFill>
                  <a:srgbClr val="001D35"/>
                </a:solidFill>
                <a:effectLst/>
                <a:latin typeface="Google Sans"/>
              </a:rPr>
              <a:t>An undirected graph has an Eulerian path </a:t>
            </a:r>
            <a:r>
              <a:rPr lang="en-US" dirty="0"/>
              <a:t>if either all vertices have an even degree, or exactly two vertices have an odd degree. </a:t>
            </a:r>
          </a:p>
          <a:p>
            <a:pPr algn="just"/>
            <a:r>
              <a:rPr lang="en-US" b="0" i="0" dirty="0">
                <a:solidFill>
                  <a:srgbClr val="273239"/>
                </a:solidFill>
                <a:effectLst/>
                <a:latin typeface="Nunito" pitchFamily="2" charset="0"/>
              </a:rPr>
              <a:t>The base case of this problem is if the number of vertices with an odd number of edges(i.e. odd degree) is greater than 2 then there is no Eulerian path.</a:t>
            </a:r>
          </a:p>
          <a:p>
            <a:pPr algn="just"/>
            <a:r>
              <a:rPr lang="en-US" b="0" i="0" dirty="0">
                <a:solidFill>
                  <a:srgbClr val="273239"/>
                </a:solidFill>
                <a:effectLst/>
                <a:latin typeface="Nunito" pitchFamily="2" charset="0"/>
              </a:rPr>
              <a:t>If it has the solution and all the nodes have an even number of edges then we can start our path from any of the nodes.</a:t>
            </a:r>
          </a:p>
          <a:p>
            <a:pPr algn="just"/>
            <a:r>
              <a:rPr lang="en-US" b="0" i="0" dirty="0">
                <a:solidFill>
                  <a:srgbClr val="273239"/>
                </a:solidFill>
                <a:effectLst/>
                <a:latin typeface="Nunito" pitchFamily="2" charset="0"/>
              </a:rPr>
              <a:t>If it has the solution and exactly two vertices have an odd number of edges then we have to start our path from one of these two vertices.</a:t>
            </a:r>
          </a:p>
          <a:p>
            <a:pPr algn="just"/>
            <a:r>
              <a:rPr lang="en-US" b="0" i="0" dirty="0">
                <a:solidFill>
                  <a:srgbClr val="273239"/>
                </a:solidFill>
                <a:effectLst/>
                <a:latin typeface="Nunito" pitchFamily="2" charset="0"/>
              </a:rPr>
              <a:t>There will not be the case where exactly one vertex has an odd number of edges, as there is an even number of edges in total.</a:t>
            </a:r>
            <a:endParaRPr lang="en-IN" dirty="0"/>
          </a:p>
        </p:txBody>
      </p:sp>
    </p:spTree>
    <p:extLst>
      <p:ext uri="{BB962C8B-B14F-4D97-AF65-F5344CB8AC3E}">
        <p14:creationId xmlns:p14="http://schemas.microsoft.com/office/powerpoint/2010/main" val="1016018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B4A5-5DE6-61BE-ADF1-B964D52DC03A}"/>
              </a:ext>
            </a:extLst>
          </p:cNvPr>
          <p:cNvSpPr>
            <a:spLocks noGrp="1"/>
          </p:cNvSpPr>
          <p:nvPr>
            <p:ph type="title"/>
          </p:nvPr>
        </p:nvSpPr>
        <p:spPr>
          <a:xfrm>
            <a:off x="838200" y="182248"/>
            <a:ext cx="10515600" cy="797048"/>
          </a:xfrm>
        </p:spPr>
        <p:txBody>
          <a:bodyPr/>
          <a:lstStyle/>
          <a:p>
            <a:r>
              <a:rPr lang="en-US" b="1" i="0" dirty="0">
                <a:solidFill>
                  <a:srgbClr val="273239"/>
                </a:solidFill>
                <a:effectLst/>
                <a:latin typeface="Nunito" pitchFamily="2" charset="0"/>
              </a:rPr>
              <a:t>The process to Find the Path:</a:t>
            </a:r>
            <a:r>
              <a:rPr lang="en-US" b="0" i="0" dirty="0">
                <a:solidFill>
                  <a:srgbClr val="273239"/>
                </a:solidFill>
                <a:effectLst/>
                <a:latin typeface="Nunito" pitchFamily="2" charset="0"/>
              </a:rPr>
              <a:t>  </a:t>
            </a:r>
            <a:endParaRPr lang="en-IN" dirty="0"/>
          </a:p>
        </p:txBody>
      </p:sp>
      <p:sp>
        <p:nvSpPr>
          <p:cNvPr id="3" name="Content Placeholder 2">
            <a:extLst>
              <a:ext uri="{FF2B5EF4-FFF2-40B4-BE49-F238E27FC236}">
                <a16:creationId xmlns:a16="http://schemas.microsoft.com/office/drawing/2014/main" id="{0666ECA5-F884-2337-AE0E-60D7E127F828}"/>
              </a:ext>
            </a:extLst>
          </p:cNvPr>
          <p:cNvSpPr>
            <a:spLocks noGrp="1"/>
          </p:cNvSpPr>
          <p:nvPr>
            <p:ph idx="1"/>
          </p:nvPr>
        </p:nvSpPr>
        <p:spPr>
          <a:xfrm>
            <a:off x="553064" y="896702"/>
            <a:ext cx="6290188" cy="5280261"/>
          </a:xfrm>
        </p:spPr>
        <p:txBody>
          <a:bodyPr>
            <a:normAutofit fontScale="55000" lnSpcReduction="20000"/>
          </a:bodyPr>
          <a:lstStyle/>
          <a:p>
            <a:pPr algn="just" fontAlgn="base">
              <a:lnSpc>
                <a:spcPct val="120000"/>
              </a:lnSpc>
              <a:buFont typeface="+mj-lt"/>
              <a:buAutoNum type="arabicPeriod"/>
            </a:pPr>
            <a:r>
              <a:rPr lang="en-US" b="0" i="0" dirty="0">
                <a:solidFill>
                  <a:srgbClr val="273239"/>
                </a:solidFill>
                <a:effectLst/>
                <a:latin typeface="Nunito" pitchFamily="2" charset="0"/>
              </a:rPr>
              <a:t>First, take an empty stack and an empty path.</a:t>
            </a:r>
          </a:p>
          <a:p>
            <a:pPr algn="just" fontAlgn="base">
              <a:lnSpc>
                <a:spcPct val="120000"/>
              </a:lnSpc>
              <a:buFont typeface="+mj-lt"/>
              <a:buAutoNum type="arabicPeriod"/>
            </a:pPr>
            <a:r>
              <a:rPr lang="en-US" b="0" i="0" dirty="0">
                <a:solidFill>
                  <a:srgbClr val="273239"/>
                </a:solidFill>
                <a:effectLst/>
                <a:latin typeface="Nunito" pitchFamily="2" charset="0"/>
              </a:rPr>
              <a:t>If all the vertices have an even number of edges then start from any of them. </a:t>
            </a:r>
          </a:p>
          <a:p>
            <a:pPr lvl="1" algn="just" fontAlgn="base">
              <a:lnSpc>
                <a:spcPct val="120000"/>
              </a:lnSpc>
              <a:buFont typeface="+mj-lt"/>
              <a:buAutoNum type="arabicPeriod"/>
            </a:pPr>
            <a:r>
              <a:rPr lang="en-US" b="0" i="1" dirty="0">
                <a:solidFill>
                  <a:srgbClr val="273239"/>
                </a:solidFill>
                <a:effectLst/>
                <a:latin typeface="Nunito" pitchFamily="2" charset="0"/>
              </a:rPr>
              <a:t>If two of the vertices have an odd number of edges</a:t>
            </a:r>
            <a:r>
              <a:rPr lang="en-US" b="0" i="0" dirty="0">
                <a:solidFill>
                  <a:srgbClr val="273239"/>
                </a:solidFill>
                <a:effectLst/>
                <a:latin typeface="Nunito" pitchFamily="2" charset="0"/>
              </a:rPr>
              <a:t> then start from one of them. </a:t>
            </a:r>
          </a:p>
          <a:p>
            <a:pPr lvl="1" algn="just" fontAlgn="base">
              <a:lnSpc>
                <a:spcPct val="120000"/>
              </a:lnSpc>
              <a:buFont typeface="+mj-lt"/>
              <a:buAutoNum type="arabicPeriod"/>
            </a:pPr>
            <a:r>
              <a:rPr lang="en-US" b="0" i="0" dirty="0">
                <a:solidFill>
                  <a:srgbClr val="273239"/>
                </a:solidFill>
                <a:effectLst/>
                <a:latin typeface="Nunito" pitchFamily="2" charset="0"/>
              </a:rPr>
              <a:t>Set variable current to this starting vertex.</a:t>
            </a:r>
          </a:p>
          <a:p>
            <a:pPr algn="just" fontAlgn="base">
              <a:lnSpc>
                <a:spcPct val="120000"/>
              </a:lnSpc>
              <a:buFont typeface="+mj-lt"/>
              <a:buAutoNum type="arabicPeriod"/>
            </a:pPr>
            <a:r>
              <a:rPr lang="en-US" b="0" i="0" dirty="0">
                <a:solidFill>
                  <a:srgbClr val="273239"/>
                </a:solidFill>
                <a:effectLst/>
                <a:latin typeface="Nunito" pitchFamily="2" charset="0"/>
              </a:rPr>
              <a:t>Repeat process 4 and 5 until the stack is empty </a:t>
            </a:r>
          </a:p>
          <a:p>
            <a:pPr algn="just" fontAlgn="base">
              <a:lnSpc>
                <a:spcPct val="120000"/>
              </a:lnSpc>
              <a:buFont typeface="+mj-lt"/>
              <a:buAutoNum type="arabicPeriod"/>
            </a:pPr>
            <a:r>
              <a:rPr lang="en-US" b="0" i="0" dirty="0">
                <a:solidFill>
                  <a:srgbClr val="273239"/>
                </a:solidFill>
                <a:effectLst/>
                <a:latin typeface="Nunito" pitchFamily="2" charset="0"/>
              </a:rPr>
              <a:t>If the current vertex has at least one adjacent node then first discover that node and then discover the current node by backtracking. </a:t>
            </a:r>
          </a:p>
          <a:p>
            <a:pPr lvl="1" algn="just" fontAlgn="base">
              <a:lnSpc>
                <a:spcPct val="120000"/>
              </a:lnSpc>
            </a:pPr>
            <a:r>
              <a:rPr lang="en-US" b="0" i="0" dirty="0">
                <a:solidFill>
                  <a:srgbClr val="273239"/>
                </a:solidFill>
                <a:effectLst/>
                <a:latin typeface="Nunito" pitchFamily="2" charset="0"/>
              </a:rPr>
              <a:t>To do so add the current node to stack, </a:t>
            </a:r>
          </a:p>
          <a:p>
            <a:pPr lvl="1" algn="just" fontAlgn="base">
              <a:lnSpc>
                <a:spcPct val="120000"/>
              </a:lnSpc>
            </a:pPr>
            <a:r>
              <a:rPr lang="en-US" dirty="0">
                <a:solidFill>
                  <a:srgbClr val="273239"/>
                </a:solidFill>
                <a:latin typeface="Nunito" pitchFamily="2" charset="0"/>
              </a:rPr>
              <a:t>R</a:t>
            </a:r>
            <a:r>
              <a:rPr lang="en-US" b="0" i="0" dirty="0">
                <a:solidFill>
                  <a:srgbClr val="273239"/>
                </a:solidFill>
                <a:effectLst/>
                <a:latin typeface="Nunito" pitchFamily="2" charset="0"/>
              </a:rPr>
              <a:t>emove the edge between the current node and neighbor node, </a:t>
            </a:r>
          </a:p>
          <a:p>
            <a:pPr lvl="1" algn="just" fontAlgn="base">
              <a:lnSpc>
                <a:spcPct val="120000"/>
              </a:lnSpc>
            </a:pPr>
            <a:r>
              <a:rPr lang="en-US" dirty="0">
                <a:solidFill>
                  <a:srgbClr val="273239"/>
                </a:solidFill>
                <a:latin typeface="Nunito" pitchFamily="2" charset="0"/>
              </a:rPr>
              <a:t>S</a:t>
            </a:r>
            <a:r>
              <a:rPr lang="en-US" b="0" i="0" dirty="0">
                <a:solidFill>
                  <a:srgbClr val="273239"/>
                </a:solidFill>
                <a:effectLst/>
                <a:latin typeface="Nunito" pitchFamily="2" charset="0"/>
              </a:rPr>
              <a:t>et current to the neighbor node.</a:t>
            </a:r>
          </a:p>
          <a:p>
            <a:pPr algn="just" fontAlgn="base">
              <a:lnSpc>
                <a:spcPct val="120000"/>
              </a:lnSpc>
              <a:buFont typeface="+mj-lt"/>
              <a:buAutoNum type="arabicPeriod"/>
            </a:pPr>
            <a:r>
              <a:rPr lang="en-US" b="0" i="0" dirty="0">
                <a:solidFill>
                  <a:srgbClr val="273239"/>
                </a:solidFill>
                <a:effectLst/>
                <a:latin typeface="Nunito" pitchFamily="2" charset="0"/>
              </a:rPr>
              <a:t>If the current node has not any neighbor then add it to the path and pop stack set current to popped vertex.</a:t>
            </a:r>
          </a:p>
          <a:p>
            <a:pPr marL="0" indent="0" algn="just" fontAlgn="base">
              <a:lnSpc>
                <a:spcPct val="120000"/>
              </a:lnSpc>
              <a:buNone/>
            </a:pPr>
            <a:r>
              <a:rPr lang="en-US" dirty="0">
                <a:solidFill>
                  <a:srgbClr val="273239"/>
                </a:solidFill>
                <a:latin typeface="Nunito" pitchFamily="2" charset="0"/>
              </a:rPr>
              <a:t>[</a:t>
            </a:r>
            <a:r>
              <a:rPr lang="en-US" b="0" i="0" dirty="0">
                <a:solidFill>
                  <a:srgbClr val="273239"/>
                </a:solidFill>
                <a:effectLst/>
                <a:latin typeface="Nunito" pitchFamily="2" charset="0"/>
              </a:rPr>
              <a:t>Repeat process 3 and 4 until the stack is empty and the current node has not any neighbor.]</a:t>
            </a:r>
          </a:p>
        </p:txBody>
      </p:sp>
      <p:sp>
        <p:nvSpPr>
          <p:cNvPr id="5" name="TextBox 4">
            <a:extLst>
              <a:ext uri="{FF2B5EF4-FFF2-40B4-BE49-F238E27FC236}">
                <a16:creationId xmlns:a16="http://schemas.microsoft.com/office/drawing/2014/main" id="{ADECC3CC-3A00-D10E-BBC3-7F1E4645F5FA}"/>
              </a:ext>
            </a:extLst>
          </p:cNvPr>
          <p:cNvSpPr txBox="1"/>
          <p:nvPr/>
        </p:nvSpPr>
        <p:spPr>
          <a:xfrm>
            <a:off x="700547" y="6422747"/>
            <a:ext cx="10360741" cy="369332"/>
          </a:xfrm>
          <a:prstGeom prst="rect">
            <a:avLst/>
          </a:prstGeom>
          <a:noFill/>
        </p:spPr>
        <p:txBody>
          <a:bodyPr wrap="square">
            <a:spAutoFit/>
          </a:bodyPr>
          <a:lstStyle/>
          <a:p>
            <a:pPr algn="ctr"/>
            <a:r>
              <a:rPr lang="en-IN" dirty="0">
                <a:hlinkClick r:id="rId2"/>
              </a:rPr>
              <a:t>https://www.geeksforgeeks.org/eulerian-path-undirected-graph/</a:t>
            </a:r>
            <a:r>
              <a:rPr lang="en-IN" dirty="0"/>
              <a:t> </a:t>
            </a:r>
          </a:p>
        </p:txBody>
      </p:sp>
      <p:pic>
        <p:nvPicPr>
          <p:cNvPr id="1026" name="Picture 2" descr="Lightbox">
            <a:extLst>
              <a:ext uri="{FF2B5EF4-FFF2-40B4-BE49-F238E27FC236}">
                <a16:creationId xmlns:a16="http://schemas.microsoft.com/office/drawing/2014/main" id="{0D3BE1D0-B74D-D033-7C2E-C1AC921CF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846" y="843418"/>
            <a:ext cx="4387154" cy="543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74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379E-2627-7478-4F0E-7FDBE947234D}"/>
              </a:ext>
            </a:extLst>
          </p:cNvPr>
          <p:cNvSpPr>
            <a:spLocks noGrp="1"/>
          </p:cNvSpPr>
          <p:nvPr>
            <p:ph type="title"/>
          </p:nvPr>
        </p:nvSpPr>
        <p:spPr/>
        <p:txBody>
          <a:bodyPr/>
          <a:lstStyle/>
          <a:p>
            <a:r>
              <a:rPr lang="en-US" dirty="0"/>
              <a:t>Eulerian Path for an Undirected Graph</a:t>
            </a:r>
            <a:endParaRPr lang="en-IN" dirty="0"/>
          </a:p>
        </p:txBody>
      </p:sp>
      <p:sp>
        <p:nvSpPr>
          <p:cNvPr id="3" name="Content Placeholder 2">
            <a:extLst>
              <a:ext uri="{FF2B5EF4-FFF2-40B4-BE49-F238E27FC236}">
                <a16:creationId xmlns:a16="http://schemas.microsoft.com/office/drawing/2014/main" id="{2074F75F-B4BD-C539-59C5-DDCF3FD55F6C}"/>
              </a:ext>
            </a:extLst>
          </p:cNvPr>
          <p:cNvSpPr>
            <a:spLocks noGrp="1"/>
          </p:cNvSpPr>
          <p:nvPr>
            <p:ph idx="1"/>
          </p:nvPr>
        </p:nvSpPr>
        <p:spPr/>
        <p:txBody>
          <a:bodyPr/>
          <a:lstStyle/>
          <a:p>
            <a:pPr algn="just"/>
            <a:r>
              <a:rPr lang="en-US" dirty="0"/>
              <a:t>An </a:t>
            </a:r>
            <a:r>
              <a:rPr lang="en-US" b="1" dirty="0"/>
              <a:t>Eulerian Path</a:t>
            </a:r>
            <a:r>
              <a:rPr lang="en-US" dirty="0"/>
              <a:t> is a trail in a graph that visits every edge exactly once. </a:t>
            </a:r>
          </a:p>
          <a:p>
            <a:pPr algn="just"/>
            <a:r>
              <a:rPr lang="en-US" dirty="0"/>
              <a:t>A graph can have multiple Eulerian paths, but each path must start and end at different vertices if the graph is not an Eulerian circuit.</a:t>
            </a:r>
          </a:p>
          <a:p>
            <a:pPr marL="0" indent="0" algn="just">
              <a:buNone/>
            </a:pPr>
            <a:r>
              <a:rPr lang="en-US" b="1" dirty="0"/>
              <a:t>Conditions</a:t>
            </a:r>
          </a:p>
          <a:p>
            <a:pPr algn="just"/>
            <a:r>
              <a:rPr lang="en-US" dirty="0"/>
              <a:t>For a connected undirected graph to contain an Eulerian Path:</a:t>
            </a:r>
          </a:p>
          <a:p>
            <a:pPr algn="just">
              <a:buFont typeface="+mj-lt"/>
              <a:buAutoNum type="arabicPeriod"/>
            </a:pPr>
            <a:r>
              <a:rPr lang="en-US" dirty="0"/>
              <a:t>Exactly </a:t>
            </a:r>
            <a:r>
              <a:rPr lang="en-US" b="1" dirty="0"/>
              <a:t>two vertices</a:t>
            </a:r>
            <a:r>
              <a:rPr lang="en-US" dirty="0"/>
              <a:t> must have an </a:t>
            </a:r>
            <a:r>
              <a:rPr lang="en-US" b="1" dirty="0"/>
              <a:t>odd degree</a:t>
            </a:r>
            <a:r>
              <a:rPr lang="en-US" dirty="0"/>
              <a:t> (i.e., they must have an odd number of edges).</a:t>
            </a:r>
          </a:p>
          <a:p>
            <a:pPr algn="just">
              <a:buFont typeface="+mj-lt"/>
              <a:buAutoNum type="arabicPeriod"/>
            </a:pPr>
            <a:r>
              <a:rPr lang="en-US" dirty="0"/>
              <a:t>All other vertices must have an even degree</a:t>
            </a:r>
          </a:p>
          <a:p>
            <a:pPr algn="just"/>
            <a:endParaRPr lang="en-IN" dirty="0"/>
          </a:p>
        </p:txBody>
      </p:sp>
    </p:spTree>
    <p:extLst>
      <p:ext uri="{BB962C8B-B14F-4D97-AF65-F5344CB8AC3E}">
        <p14:creationId xmlns:p14="http://schemas.microsoft.com/office/powerpoint/2010/main" val="2818597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9F37-6A0D-6299-D39A-3FDBC55A9D69}"/>
              </a:ext>
            </a:extLst>
          </p:cNvPr>
          <p:cNvSpPr>
            <a:spLocks noGrp="1"/>
          </p:cNvSpPr>
          <p:nvPr>
            <p:ph type="title"/>
          </p:nvPr>
        </p:nvSpPr>
        <p:spPr/>
        <p:txBody>
          <a:bodyPr/>
          <a:lstStyle/>
          <a:p>
            <a:r>
              <a:rPr lang="en-US" dirty="0"/>
              <a:t>Sort a nearly sorted (or K sorted) array</a:t>
            </a:r>
            <a:endParaRPr lang="en-IN" dirty="0"/>
          </a:p>
        </p:txBody>
      </p:sp>
      <p:sp>
        <p:nvSpPr>
          <p:cNvPr id="3" name="Content Placeholder 2">
            <a:extLst>
              <a:ext uri="{FF2B5EF4-FFF2-40B4-BE49-F238E27FC236}">
                <a16:creationId xmlns:a16="http://schemas.microsoft.com/office/drawing/2014/main" id="{824AE414-3D2D-0A00-20B1-80E662CC1DA6}"/>
              </a:ext>
            </a:extLst>
          </p:cNvPr>
          <p:cNvSpPr>
            <a:spLocks noGrp="1"/>
          </p:cNvSpPr>
          <p:nvPr>
            <p:ph idx="1"/>
          </p:nvPr>
        </p:nvSpPr>
        <p:spPr/>
        <p:txBody>
          <a:bodyPr>
            <a:normAutofit fontScale="92500" lnSpcReduction="20000"/>
          </a:bodyPr>
          <a:lstStyle/>
          <a:p>
            <a:pPr marL="0" indent="0" algn="just">
              <a:buNone/>
            </a:pPr>
            <a:r>
              <a:rPr lang="en-US" b="1" dirty="0">
                <a:solidFill>
                  <a:srgbClr val="111111"/>
                </a:solidFill>
                <a:latin typeface="-apple-system"/>
              </a:rPr>
              <a:t>1</a:t>
            </a:r>
            <a:r>
              <a:rPr lang="en-US" b="1" i="0" dirty="0">
                <a:solidFill>
                  <a:srgbClr val="111111"/>
                </a:solidFill>
                <a:effectLst/>
                <a:latin typeface="-apple-system"/>
              </a:rPr>
              <a:t> Insertion Sort</a:t>
            </a:r>
          </a:p>
          <a:p>
            <a:pPr algn="just"/>
            <a:r>
              <a:rPr lang="en-US" b="0" i="0" dirty="0">
                <a:solidFill>
                  <a:srgbClr val="111111"/>
                </a:solidFill>
                <a:effectLst/>
                <a:latin typeface="-apple-system"/>
              </a:rPr>
              <a:t>Insertion sort is particularly effective for nearly sorted arrays. Since each element is only a few positions away from its correct place, the algorithm can sort the array in ( O(N * k) ) time, where </a:t>
            </a:r>
          </a:p>
          <a:p>
            <a:pPr lvl="1" algn="just"/>
            <a:r>
              <a:rPr lang="en-US" b="0" i="0" dirty="0">
                <a:solidFill>
                  <a:srgbClr val="111111"/>
                </a:solidFill>
                <a:effectLst/>
                <a:latin typeface="-apple-system"/>
              </a:rPr>
              <a:t>( N ) is the number of elements and </a:t>
            </a:r>
          </a:p>
          <a:p>
            <a:pPr lvl="1" algn="just"/>
            <a:r>
              <a:rPr lang="en-US" b="0" i="0" dirty="0">
                <a:solidFill>
                  <a:srgbClr val="111111"/>
                </a:solidFill>
                <a:effectLst/>
                <a:latin typeface="-apple-system"/>
              </a:rPr>
              <a:t>( k ) is the maximum distance any element is from its correct position.</a:t>
            </a:r>
          </a:p>
          <a:p>
            <a:pPr marL="0" indent="0" algn="just">
              <a:buNone/>
            </a:pPr>
            <a:r>
              <a:rPr lang="en-US" b="1" i="0" dirty="0">
                <a:solidFill>
                  <a:srgbClr val="111111"/>
                </a:solidFill>
                <a:effectLst/>
                <a:latin typeface="-apple-system"/>
              </a:rPr>
              <a:t>2 Min-Heap</a:t>
            </a:r>
          </a:p>
          <a:p>
            <a:pPr algn="just"/>
            <a:r>
              <a:rPr lang="en-US" b="0" i="0" dirty="0">
                <a:solidFill>
                  <a:srgbClr val="111111"/>
                </a:solidFill>
                <a:effectLst/>
                <a:latin typeface="-apple-system"/>
              </a:rPr>
              <a:t>Using a min-heap can further optimize the sorting process to</a:t>
            </a:r>
          </a:p>
          <a:p>
            <a:pPr marL="0" indent="0" algn="just">
              <a:buNone/>
            </a:pPr>
            <a:r>
              <a:rPr lang="en-US" b="0" i="0" dirty="0">
                <a:solidFill>
                  <a:srgbClr val="111111"/>
                </a:solidFill>
                <a:effectLst/>
                <a:latin typeface="-apple-system"/>
              </a:rPr>
              <a:t>   ( O(N * log k) ). </a:t>
            </a:r>
          </a:p>
          <a:p>
            <a:pPr marL="0" indent="0" algn="just">
              <a:buNone/>
            </a:pPr>
            <a:r>
              <a:rPr lang="en-US" b="0" i="0" dirty="0">
                <a:solidFill>
                  <a:srgbClr val="111111"/>
                </a:solidFill>
                <a:effectLst/>
                <a:latin typeface="-apple-system"/>
              </a:rPr>
              <a:t>	This method involves maintaining a heap of size </a:t>
            </a:r>
          </a:p>
          <a:p>
            <a:pPr marL="0" indent="0" algn="just">
              <a:buNone/>
            </a:pPr>
            <a:r>
              <a:rPr lang="en-US" dirty="0">
                <a:solidFill>
                  <a:srgbClr val="111111"/>
                </a:solidFill>
                <a:latin typeface="-apple-system"/>
              </a:rPr>
              <a:t>   	</a:t>
            </a:r>
            <a:r>
              <a:rPr lang="en-US" b="0" i="0" dirty="0">
                <a:solidFill>
                  <a:srgbClr val="111111"/>
                </a:solidFill>
                <a:effectLst/>
                <a:latin typeface="-apple-system"/>
              </a:rPr>
              <a:t>( k+1 ) to keep track of the smallest elements.</a:t>
            </a:r>
          </a:p>
          <a:p>
            <a:pPr algn="just"/>
            <a:endParaRPr lang="en-US" b="0" i="0" dirty="0">
              <a:solidFill>
                <a:srgbClr val="111111"/>
              </a:solidFill>
              <a:effectLst/>
              <a:latin typeface="-apple-system"/>
            </a:endParaRPr>
          </a:p>
          <a:p>
            <a:pPr algn="just"/>
            <a:endParaRPr lang="en-IN" dirty="0"/>
          </a:p>
        </p:txBody>
      </p:sp>
    </p:spTree>
    <p:extLst>
      <p:ext uri="{BB962C8B-B14F-4D97-AF65-F5344CB8AC3E}">
        <p14:creationId xmlns:p14="http://schemas.microsoft.com/office/powerpoint/2010/main" val="26571193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7B0DDF-5963-EA50-3CEB-90E3E1C09B04}"/>
              </a:ext>
            </a:extLst>
          </p:cNvPr>
          <p:cNvSpPr>
            <a:spLocks noGrp="1"/>
          </p:cNvSpPr>
          <p:nvPr>
            <p:ph idx="1"/>
          </p:nvPr>
        </p:nvSpPr>
        <p:spPr/>
        <p:txBody>
          <a:bodyPr>
            <a:normAutofit/>
          </a:bodyPr>
          <a:lstStyle/>
          <a:p>
            <a:pPr marL="0" indent="0">
              <a:buNone/>
            </a:pPr>
            <a:endParaRPr lang="en-IN" dirty="0"/>
          </a:p>
          <a:p>
            <a:endParaRPr lang="en-US" b="1" dirty="0"/>
          </a:p>
          <a:p>
            <a:endParaRPr lang="en-US" b="1" dirty="0"/>
          </a:p>
          <a:p>
            <a:endParaRPr lang="en-US" b="1" dirty="0"/>
          </a:p>
          <a:p>
            <a:r>
              <a:rPr lang="en-US" b="1" dirty="0"/>
              <a:t>Key Points</a:t>
            </a:r>
          </a:p>
          <a:p>
            <a:pPr>
              <a:buFont typeface="Arial" panose="020B0604020202020204" pitchFamily="34" charset="0"/>
              <a:buChar char="•"/>
            </a:pPr>
            <a:r>
              <a:rPr lang="en-US" dirty="0"/>
              <a:t>The path starts at one odd-degree vertex and ends at the other.</a:t>
            </a:r>
          </a:p>
          <a:p>
            <a:pPr>
              <a:buFont typeface="Arial" panose="020B0604020202020204" pitchFamily="34" charset="0"/>
              <a:buChar char="•"/>
            </a:pPr>
            <a:r>
              <a:rPr lang="en-US" dirty="0"/>
              <a:t>If the graph contains more than two odd-degree vertices, no Eulerian Path exists.</a:t>
            </a:r>
          </a:p>
          <a:p>
            <a:pPr marL="0" indent="0">
              <a:buNone/>
            </a:pPr>
            <a:endParaRPr lang="en-IN" dirty="0"/>
          </a:p>
          <a:p>
            <a:endParaRPr lang="en-IN" dirty="0"/>
          </a:p>
        </p:txBody>
      </p:sp>
      <p:pic>
        <p:nvPicPr>
          <p:cNvPr id="3074" name="Picture 2" descr="Eulerian path and circuit for undirected graph - GeeksforGeeks">
            <a:extLst>
              <a:ext uri="{FF2B5EF4-FFF2-40B4-BE49-F238E27FC236}">
                <a16:creationId xmlns:a16="http://schemas.microsoft.com/office/drawing/2014/main" id="{8CD71CC1-FFBD-7A99-A5D0-7D06368F8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632" y="365125"/>
            <a:ext cx="5049244" cy="316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4043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8F11-C040-FD5F-A640-002EE9843BE2}"/>
              </a:ext>
            </a:extLst>
          </p:cNvPr>
          <p:cNvSpPr>
            <a:spLocks noGrp="1"/>
          </p:cNvSpPr>
          <p:nvPr>
            <p:ph type="title"/>
          </p:nvPr>
        </p:nvSpPr>
        <p:spPr>
          <a:xfrm>
            <a:off x="838200" y="205845"/>
            <a:ext cx="10515600" cy="761652"/>
          </a:xfrm>
        </p:spPr>
        <p:txBody>
          <a:bodyPr/>
          <a:lstStyle/>
          <a:p>
            <a:r>
              <a:rPr lang="en-US" dirty="0"/>
              <a:t>Eulerian Circuit for an Undirected Graph</a:t>
            </a:r>
            <a:endParaRPr lang="en-IN" dirty="0"/>
          </a:p>
        </p:txBody>
      </p:sp>
      <p:sp>
        <p:nvSpPr>
          <p:cNvPr id="3" name="Content Placeholder 2">
            <a:extLst>
              <a:ext uri="{FF2B5EF4-FFF2-40B4-BE49-F238E27FC236}">
                <a16:creationId xmlns:a16="http://schemas.microsoft.com/office/drawing/2014/main" id="{79E72A7B-2079-9EE3-7DE7-61E0C775C473}"/>
              </a:ext>
            </a:extLst>
          </p:cNvPr>
          <p:cNvSpPr>
            <a:spLocks noGrp="1"/>
          </p:cNvSpPr>
          <p:nvPr>
            <p:ph idx="1"/>
          </p:nvPr>
        </p:nvSpPr>
        <p:spPr>
          <a:xfrm>
            <a:off x="838200" y="1699014"/>
            <a:ext cx="10515600" cy="3810983"/>
          </a:xfrm>
        </p:spPr>
        <p:txBody>
          <a:bodyPr>
            <a:normAutofit/>
          </a:bodyPr>
          <a:lstStyle/>
          <a:p>
            <a:pPr marL="0" indent="0">
              <a:buNone/>
            </a:pPr>
            <a:r>
              <a:rPr lang="en-US" b="1" dirty="0"/>
              <a:t>Definition</a:t>
            </a:r>
          </a:p>
          <a:p>
            <a:r>
              <a:rPr lang="en-US" dirty="0"/>
              <a:t>An </a:t>
            </a:r>
            <a:r>
              <a:rPr lang="en-US" b="1" dirty="0"/>
              <a:t>Eulerian Circuit</a:t>
            </a:r>
            <a:r>
              <a:rPr lang="en-US" dirty="0"/>
              <a:t> is a trail in a graph that visits every edge exactly once and returns to the starting vertex, forming a cycle.</a:t>
            </a:r>
          </a:p>
          <a:p>
            <a:pPr marL="0" indent="0">
              <a:buNone/>
            </a:pPr>
            <a:r>
              <a:rPr lang="en-US" b="1" dirty="0"/>
              <a:t>Conditions</a:t>
            </a:r>
          </a:p>
          <a:p>
            <a:r>
              <a:rPr lang="en-US" dirty="0"/>
              <a:t>For a connected undirected graph to contain an Eulerian Circuit:</a:t>
            </a:r>
          </a:p>
          <a:p>
            <a:pPr>
              <a:buFont typeface="+mj-lt"/>
              <a:buAutoNum type="arabicPeriod"/>
            </a:pPr>
            <a:r>
              <a:rPr lang="en-US" b="1" dirty="0"/>
              <a:t>All vertices</a:t>
            </a:r>
            <a:r>
              <a:rPr lang="en-US" dirty="0"/>
              <a:t> must have an </a:t>
            </a:r>
            <a:r>
              <a:rPr lang="en-US" b="1" dirty="0"/>
              <a:t>even degree</a:t>
            </a:r>
            <a:r>
              <a:rPr lang="en-US" dirty="0"/>
              <a:t>.</a:t>
            </a:r>
          </a:p>
          <a:p>
            <a:pPr>
              <a:buFont typeface="+mj-lt"/>
              <a:buAutoNum type="arabicPeriod"/>
            </a:pPr>
            <a:r>
              <a:rPr lang="en-US" dirty="0"/>
              <a:t>The graph must be connected.</a:t>
            </a:r>
          </a:p>
          <a:p>
            <a:endParaRPr lang="en-IN" dirty="0"/>
          </a:p>
        </p:txBody>
      </p:sp>
    </p:spTree>
    <p:extLst>
      <p:ext uri="{BB962C8B-B14F-4D97-AF65-F5344CB8AC3E}">
        <p14:creationId xmlns:p14="http://schemas.microsoft.com/office/powerpoint/2010/main" val="19233937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9E23-7B2E-D3E4-6B49-85F1E0333DD0}"/>
              </a:ext>
            </a:extLst>
          </p:cNvPr>
          <p:cNvSpPr>
            <a:spLocks noGrp="1"/>
          </p:cNvSpPr>
          <p:nvPr>
            <p:ph idx="1"/>
          </p:nvPr>
        </p:nvSpPr>
        <p:spPr>
          <a:xfrm>
            <a:off x="566829" y="503188"/>
            <a:ext cx="10515600" cy="2439608"/>
          </a:xfrm>
        </p:spPr>
        <p:txBody>
          <a:bodyPr>
            <a:normAutofit/>
          </a:bodyPr>
          <a:lstStyle/>
          <a:p>
            <a:r>
              <a:rPr lang="en-US" b="1" dirty="0"/>
              <a:t>Key Points</a:t>
            </a:r>
          </a:p>
          <a:p>
            <a:pPr>
              <a:buFont typeface="Arial" panose="020B0604020202020204" pitchFamily="34" charset="0"/>
              <a:buChar char="•"/>
            </a:pPr>
            <a:r>
              <a:rPr lang="en-US" dirty="0"/>
              <a:t>An Eulerian Circuit is a special case of the Eulerian Path where the start and end vertices are the same.</a:t>
            </a:r>
          </a:p>
          <a:p>
            <a:pPr>
              <a:buFont typeface="Arial" panose="020B0604020202020204" pitchFamily="34" charset="0"/>
              <a:buChar char="•"/>
            </a:pPr>
            <a:r>
              <a:rPr lang="en-US" dirty="0"/>
              <a:t>If even one vertex has an odd degree, an Eulerian Circuit does not exist.</a:t>
            </a:r>
          </a:p>
          <a:p>
            <a:pPr marL="0" indent="0">
              <a:buNone/>
            </a:pPr>
            <a:endParaRPr lang="en-IN" dirty="0"/>
          </a:p>
        </p:txBody>
      </p:sp>
      <p:pic>
        <p:nvPicPr>
          <p:cNvPr id="6" name="Picture 5">
            <a:extLst>
              <a:ext uri="{FF2B5EF4-FFF2-40B4-BE49-F238E27FC236}">
                <a16:creationId xmlns:a16="http://schemas.microsoft.com/office/drawing/2014/main" id="{D6C03DE3-C496-753D-7D5B-7D3E279EA978}"/>
              </a:ext>
            </a:extLst>
          </p:cNvPr>
          <p:cNvPicPr>
            <a:picLocks noChangeAspect="1"/>
          </p:cNvPicPr>
          <p:nvPr/>
        </p:nvPicPr>
        <p:blipFill>
          <a:blip r:embed="rId2"/>
          <a:stretch>
            <a:fillRect/>
          </a:stretch>
        </p:blipFill>
        <p:spPr>
          <a:xfrm>
            <a:off x="2088928" y="2770729"/>
            <a:ext cx="8291572" cy="3765756"/>
          </a:xfrm>
          <a:prstGeom prst="rect">
            <a:avLst/>
          </a:prstGeom>
        </p:spPr>
      </p:pic>
    </p:spTree>
    <p:extLst>
      <p:ext uri="{BB962C8B-B14F-4D97-AF65-F5344CB8AC3E}">
        <p14:creationId xmlns:p14="http://schemas.microsoft.com/office/powerpoint/2010/main" val="23089058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215F-06E4-8C3D-19F1-531EC6C9783C}"/>
              </a:ext>
            </a:extLst>
          </p:cNvPr>
          <p:cNvSpPr>
            <a:spLocks noGrp="1"/>
          </p:cNvSpPr>
          <p:nvPr>
            <p:ph type="title"/>
          </p:nvPr>
        </p:nvSpPr>
        <p:spPr/>
        <p:txBody>
          <a:bodyPr/>
          <a:lstStyle/>
          <a:p>
            <a:r>
              <a:rPr lang="en-US" dirty="0"/>
              <a:t>Hamiltonian Path in an Undirected Graph</a:t>
            </a:r>
            <a:endParaRPr lang="en-IN" dirty="0"/>
          </a:p>
        </p:txBody>
      </p:sp>
      <p:sp>
        <p:nvSpPr>
          <p:cNvPr id="3" name="Content Placeholder 2">
            <a:extLst>
              <a:ext uri="{FF2B5EF4-FFF2-40B4-BE49-F238E27FC236}">
                <a16:creationId xmlns:a16="http://schemas.microsoft.com/office/drawing/2014/main" id="{12754644-CD30-C6CA-059B-B4C411FC8E82}"/>
              </a:ext>
            </a:extLst>
          </p:cNvPr>
          <p:cNvSpPr>
            <a:spLocks noGrp="1"/>
          </p:cNvSpPr>
          <p:nvPr>
            <p:ph idx="1"/>
          </p:nvPr>
        </p:nvSpPr>
        <p:spPr>
          <a:xfrm>
            <a:off x="838200" y="1825625"/>
            <a:ext cx="7356004" cy="4351338"/>
          </a:xfrm>
        </p:spPr>
        <p:txBody>
          <a:bodyPr>
            <a:normAutofit fontScale="92500" lnSpcReduction="20000"/>
          </a:bodyPr>
          <a:lstStyle/>
          <a:p>
            <a:pPr algn="just"/>
            <a:r>
              <a:rPr lang="en-US" dirty="0"/>
              <a:t>A </a:t>
            </a:r>
            <a:r>
              <a:rPr lang="en-US" b="1" dirty="0"/>
              <a:t>Hamiltonian Path</a:t>
            </a:r>
            <a:r>
              <a:rPr lang="en-US" dirty="0"/>
              <a:t> is a path in a graph that visits each vertex exactly once, but it </a:t>
            </a:r>
            <a:r>
              <a:rPr lang="en-US" b="1" dirty="0"/>
              <a:t>does not need to traverse every edge</a:t>
            </a:r>
            <a:r>
              <a:rPr lang="en-US" dirty="0"/>
              <a:t>. </a:t>
            </a:r>
          </a:p>
          <a:p>
            <a:pPr algn="just"/>
            <a:r>
              <a:rPr lang="en-US" dirty="0"/>
              <a:t>A Hamiltonian Path may or may not form a cycle.</a:t>
            </a:r>
          </a:p>
          <a:p>
            <a:pPr marL="0" indent="0" algn="just">
              <a:buNone/>
            </a:pPr>
            <a:r>
              <a:rPr lang="en-US" b="1" dirty="0"/>
              <a:t>Conditions</a:t>
            </a:r>
          </a:p>
          <a:p>
            <a:pPr algn="just"/>
            <a:r>
              <a:rPr lang="en-US" dirty="0"/>
              <a:t>There is no necessary or sufficient condition to check for the existence of a Hamiltonian Path in a general undirected graph. However, some useful properties:</a:t>
            </a:r>
          </a:p>
          <a:p>
            <a:pPr algn="just">
              <a:buFont typeface="Arial" panose="020B0604020202020204" pitchFamily="34" charset="0"/>
              <a:buChar char="•"/>
            </a:pPr>
            <a:r>
              <a:rPr lang="en-US" b="1" dirty="0"/>
              <a:t>Dirac's Theorem</a:t>
            </a:r>
            <a:r>
              <a:rPr lang="en-US" dirty="0"/>
              <a:t>: If a graph has n vertices (with n≥3) and every vertex has a degree of at least n/2, the graph has a Hamiltonian path.</a:t>
            </a:r>
          </a:p>
          <a:p>
            <a:pPr algn="just"/>
            <a:endParaRPr lang="en-IN" dirty="0"/>
          </a:p>
        </p:txBody>
      </p:sp>
      <p:pic>
        <p:nvPicPr>
          <p:cNvPr id="5" name="Picture 4">
            <a:extLst>
              <a:ext uri="{FF2B5EF4-FFF2-40B4-BE49-F238E27FC236}">
                <a16:creationId xmlns:a16="http://schemas.microsoft.com/office/drawing/2014/main" id="{FB4D9568-530C-3566-BE2A-18DA8F70C073}"/>
              </a:ext>
            </a:extLst>
          </p:cNvPr>
          <p:cNvPicPr>
            <a:picLocks noChangeAspect="1"/>
          </p:cNvPicPr>
          <p:nvPr/>
        </p:nvPicPr>
        <p:blipFill>
          <a:blip r:embed="rId2"/>
          <a:stretch>
            <a:fillRect/>
          </a:stretch>
        </p:blipFill>
        <p:spPr>
          <a:xfrm>
            <a:off x="8471474" y="1905491"/>
            <a:ext cx="3362632" cy="3481734"/>
          </a:xfrm>
          <a:prstGeom prst="rect">
            <a:avLst/>
          </a:prstGeom>
        </p:spPr>
      </p:pic>
    </p:spTree>
    <p:extLst>
      <p:ext uri="{BB962C8B-B14F-4D97-AF65-F5344CB8AC3E}">
        <p14:creationId xmlns:p14="http://schemas.microsoft.com/office/powerpoint/2010/main" val="36443551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574E-657E-7805-5345-44A7725F47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6E30CB-6C81-4DEA-ECE0-F818E189C7A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FD887B3-C5AA-F8FF-2770-992EB074B1FE}"/>
              </a:ext>
            </a:extLst>
          </p:cNvPr>
          <p:cNvPicPr>
            <a:picLocks noChangeAspect="1"/>
          </p:cNvPicPr>
          <p:nvPr/>
        </p:nvPicPr>
        <p:blipFill>
          <a:blip r:embed="rId2"/>
          <a:stretch>
            <a:fillRect/>
          </a:stretch>
        </p:blipFill>
        <p:spPr>
          <a:xfrm>
            <a:off x="1510486" y="783772"/>
            <a:ext cx="8475597" cy="5709103"/>
          </a:xfrm>
          <a:prstGeom prst="rect">
            <a:avLst/>
          </a:prstGeom>
        </p:spPr>
      </p:pic>
    </p:spTree>
    <p:extLst>
      <p:ext uri="{BB962C8B-B14F-4D97-AF65-F5344CB8AC3E}">
        <p14:creationId xmlns:p14="http://schemas.microsoft.com/office/powerpoint/2010/main" val="3958250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6272-CA13-7E4A-99CF-D0534EC646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412C22-A085-0A28-D768-F79292F32A3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A97F5C-B642-07F5-CB39-9386908E901E}"/>
              </a:ext>
            </a:extLst>
          </p:cNvPr>
          <p:cNvPicPr>
            <a:picLocks noChangeAspect="1"/>
          </p:cNvPicPr>
          <p:nvPr/>
        </p:nvPicPr>
        <p:blipFill>
          <a:blip r:embed="rId2"/>
          <a:stretch>
            <a:fillRect/>
          </a:stretch>
        </p:blipFill>
        <p:spPr>
          <a:xfrm>
            <a:off x="2311804" y="788796"/>
            <a:ext cx="7568392" cy="5388167"/>
          </a:xfrm>
          <a:prstGeom prst="rect">
            <a:avLst/>
          </a:prstGeom>
        </p:spPr>
      </p:pic>
    </p:spTree>
    <p:extLst>
      <p:ext uri="{BB962C8B-B14F-4D97-AF65-F5344CB8AC3E}">
        <p14:creationId xmlns:p14="http://schemas.microsoft.com/office/powerpoint/2010/main" val="1295381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BF996-4293-C0DB-058A-B4E6A79A67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540CD0-24C1-A528-7386-2287E309D7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774CA24-C264-F78B-E6CC-97B9717E6665}"/>
              </a:ext>
            </a:extLst>
          </p:cNvPr>
          <p:cNvPicPr>
            <a:picLocks noChangeAspect="1"/>
          </p:cNvPicPr>
          <p:nvPr/>
        </p:nvPicPr>
        <p:blipFill>
          <a:blip r:embed="rId2"/>
          <a:stretch>
            <a:fillRect/>
          </a:stretch>
        </p:blipFill>
        <p:spPr>
          <a:xfrm>
            <a:off x="1324049" y="0"/>
            <a:ext cx="9543901" cy="6858000"/>
          </a:xfrm>
          <a:prstGeom prst="rect">
            <a:avLst/>
          </a:prstGeom>
        </p:spPr>
      </p:pic>
    </p:spTree>
    <p:extLst>
      <p:ext uri="{BB962C8B-B14F-4D97-AF65-F5344CB8AC3E}">
        <p14:creationId xmlns:p14="http://schemas.microsoft.com/office/powerpoint/2010/main" val="1508718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F6B4-03BE-40C6-D0EC-C462249EF590}"/>
              </a:ext>
            </a:extLst>
          </p:cNvPr>
          <p:cNvSpPr>
            <a:spLocks noGrp="1"/>
          </p:cNvSpPr>
          <p:nvPr>
            <p:ph type="title"/>
          </p:nvPr>
        </p:nvSpPr>
        <p:spPr/>
        <p:txBody>
          <a:bodyPr/>
          <a:lstStyle/>
          <a:p>
            <a:endParaRPr lang="en-IN"/>
          </a:p>
        </p:txBody>
      </p:sp>
      <p:pic>
        <p:nvPicPr>
          <p:cNvPr id="16" name="Content Placeholder 15">
            <a:extLst>
              <a:ext uri="{FF2B5EF4-FFF2-40B4-BE49-F238E27FC236}">
                <a16:creationId xmlns:a16="http://schemas.microsoft.com/office/drawing/2014/main" id="{E94B704F-4F55-4DF9-6E77-3B2A4F358A89}"/>
              </a:ext>
            </a:extLst>
          </p:cNvPr>
          <p:cNvPicPr>
            <a:picLocks noGrp="1" noChangeAspect="1"/>
          </p:cNvPicPr>
          <p:nvPr>
            <p:ph idx="1"/>
          </p:nvPr>
        </p:nvPicPr>
        <p:blipFill>
          <a:blip r:embed="rId2"/>
          <a:stretch>
            <a:fillRect/>
          </a:stretch>
        </p:blipFill>
        <p:spPr>
          <a:xfrm>
            <a:off x="932588" y="4966782"/>
            <a:ext cx="10515600" cy="1203094"/>
          </a:xfrm>
        </p:spPr>
      </p:pic>
      <p:pic>
        <p:nvPicPr>
          <p:cNvPr id="14" name="Picture 13">
            <a:extLst>
              <a:ext uri="{FF2B5EF4-FFF2-40B4-BE49-F238E27FC236}">
                <a16:creationId xmlns:a16="http://schemas.microsoft.com/office/drawing/2014/main" id="{80FEA3BD-F314-3174-708E-BEC1F347172C}"/>
              </a:ext>
            </a:extLst>
          </p:cNvPr>
          <p:cNvPicPr>
            <a:picLocks noChangeAspect="1"/>
          </p:cNvPicPr>
          <p:nvPr/>
        </p:nvPicPr>
        <p:blipFill>
          <a:blip r:embed="rId3"/>
          <a:stretch>
            <a:fillRect/>
          </a:stretch>
        </p:blipFill>
        <p:spPr>
          <a:xfrm>
            <a:off x="619431" y="1629697"/>
            <a:ext cx="11141915" cy="2674060"/>
          </a:xfrm>
          <a:prstGeom prst="rect">
            <a:avLst/>
          </a:prstGeom>
        </p:spPr>
      </p:pic>
    </p:spTree>
    <p:extLst>
      <p:ext uri="{BB962C8B-B14F-4D97-AF65-F5344CB8AC3E}">
        <p14:creationId xmlns:p14="http://schemas.microsoft.com/office/powerpoint/2010/main" val="2162153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5ECD-C96A-59AC-2478-D02AD913A523}"/>
              </a:ext>
            </a:extLst>
          </p:cNvPr>
          <p:cNvSpPr>
            <a:spLocks noGrp="1"/>
          </p:cNvSpPr>
          <p:nvPr>
            <p:ph type="ctrTitle"/>
          </p:nvPr>
        </p:nvSpPr>
        <p:spPr/>
        <p:txBody>
          <a:bodyPr>
            <a:normAutofit fontScale="90000"/>
          </a:bodyPr>
          <a:lstStyle/>
          <a:p>
            <a:r>
              <a:rPr lang="en-IN" dirty="0"/>
              <a:t>Unit VI</a:t>
            </a:r>
            <a:br>
              <a:rPr lang="en-IN" dirty="0"/>
            </a:br>
            <a:r>
              <a:rPr lang="en-IN" dirty="0"/>
              <a:t>[</a:t>
            </a:r>
            <a:r>
              <a:rPr lang="en-US" dirty="0"/>
              <a:t>Problems and algorithms based on Graphs</a:t>
            </a:r>
            <a:r>
              <a:rPr lang="en-IN" dirty="0"/>
              <a:t>]</a:t>
            </a:r>
          </a:p>
        </p:txBody>
      </p:sp>
      <p:sp>
        <p:nvSpPr>
          <p:cNvPr id="3" name="Subtitle 2">
            <a:extLst>
              <a:ext uri="{FF2B5EF4-FFF2-40B4-BE49-F238E27FC236}">
                <a16:creationId xmlns:a16="http://schemas.microsoft.com/office/drawing/2014/main" id="{E3FF8D88-70A5-5C95-7ED2-A6E751E0640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472038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F240-8026-D677-0034-0E025832E549}"/>
              </a:ext>
            </a:extLst>
          </p:cNvPr>
          <p:cNvSpPr>
            <a:spLocks noGrp="1"/>
          </p:cNvSpPr>
          <p:nvPr>
            <p:ph type="title"/>
          </p:nvPr>
        </p:nvSpPr>
        <p:spPr/>
        <p:txBody>
          <a:bodyPr/>
          <a:lstStyle/>
          <a:p>
            <a:r>
              <a:rPr lang="en-IN" dirty="0"/>
              <a:t>6.1 Distance of nearest cell having 1</a:t>
            </a:r>
          </a:p>
        </p:txBody>
      </p:sp>
      <p:sp>
        <p:nvSpPr>
          <p:cNvPr id="3" name="Content Placeholder 2">
            <a:extLst>
              <a:ext uri="{FF2B5EF4-FFF2-40B4-BE49-F238E27FC236}">
                <a16:creationId xmlns:a16="http://schemas.microsoft.com/office/drawing/2014/main" id="{A85FF089-45D1-95B3-4C7E-0E04BB9BEB56}"/>
              </a:ext>
            </a:extLst>
          </p:cNvPr>
          <p:cNvSpPr>
            <a:spLocks noGrp="1"/>
          </p:cNvSpPr>
          <p:nvPr>
            <p:ph idx="1"/>
          </p:nvPr>
        </p:nvSpPr>
        <p:spPr/>
        <p:txBody>
          <a:bodyPr/>
          <a:lstStyle/>
          <a:p>
            <a:pPr algn="just"/>
            <a:r>
              <a:rPr lang="en-US" dirty="0"/>
              <a:t>The "Distance of Nearest Cell Having 1" problem is a grid-based problem where you are given a matrix (2D grid) consisting of 0s and 1s. </a:t>
            </a:r>
          </a:p>
          <a:p>
            <a:pPr algn="just"/>
            <a:r>
              <a:rPr lang="en-US" dirty="0"/>
              <a:t>The task is to find the shortest distance from every cell containing 0 to the nearest cell containing 1. </a:t>
            </a:r>
          </a:p>
          <a:p>
            <a:pPr algn="just"/>
            <a:r>
              <a:rPr lang="en-US" dirty="0"/>
              <a:t>If a cell already contains 1, its distance is 0.</a:t>
            </a:r>
          </a:p>
          <a:p>
            <a:pPr algn="just"/>
            <a:r>
              <a:rPr lang="en-US" dirty="0"/>
              <a:t>This is a common problem for practicing graph traversal techniques like Breadth-First Search (BFS) because it involves finding the shortest path in an unweighted grid.</a:t>
            </a:r>
            <a:endParaRPr lang="en-IN" dirty="0"/>
          </a:p>
        </p:txBody>
      </p:sp>
    </p:spTree>
    <p:extLst>
      <p:ext uri="{BB962C8B-B14F-4D97-AF65-F5344CB8AC3E}">
        <p14:creationId xmlns:p14="http://schemas.microsoft.com/office/powerpoint/2010/main" val="166555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96D0-B001-FE88-4F6B-7E7CE54C5373}"/>
              </a:ext>
            </a:extLst>
          </p:cNvPr>
          <p:cNvSpPr>
            <a:spLocks noGrp="1"/>
          </p:cNvSpPr>
          <p:nvPr>
            <p:ph type="title"/>
          </p:nvPr>
        </p:nvSpPr>
        <p:spPr/>
        <p:txBody>
          <a:bodyPr/>
          <a:lstStyle/>
          <a:p>
            <a:r>
              <a:rPr lang="en-IN" dirty="0"/>
              <a:t>Task</a:t>
            </a:r>
          </a:p>
        </p:txBody>
      </p:sp>
      <p:sp>
        <p:nvSpPr>
          <p:cNvPr id="3" name="Content Placeholder 2">
            <a:extLst>
              <a:ext uri="{FF2B5EF4-FFF2-40B4-BE49-F238E27FC236}">
                <a16:creationId xmlns:a16="http://schemas.microsoft.com/office/drawing/2014/main" id="{B7DCD117-C3BE-C10D-E7C9-4BDD2363359E}"/>
              </a:ext>
            </a:extLst>
          </p:cNvPr>
          <p:cNvSpPr>
            <a:spLocks noGrp="1"/>
          </p:cNvSpPr>
          <p:nvPr>
            <p:ph idx="1"/>
          </p:nvPr>
        </p:nvSpPr>
        <p:spPr/>
        <p:txBody>
          <a:bodyPr/>
          <a:lstStyle/>
          <a:p>
            <a:r>
              <a:rPr lang="en-US" b="0" i="0" dirty="0">
                <a:effectLst/>
                <a:latin typeface="Nunito" pitchFamily="2" charset="0"/>
              </a:rPr>
              <a:t>Given an array of </a:t>
            </a:r>
            <a:r>
              <a:rPr lang="en-US" b="1" i="0" dirty="0">
                <a:effectLst/>
                <a:latin typeface="Nunito" pitchFamily="2" charset="0"/>
              </a:rPr>
              <a:t>N</a:t>
            </a:r>
            <a:r>
              <a:rPr lang="en-US" b="0" i="0" dirty="0">
                <a:effectLst/>
                <a:latin typeface="Nunito" pitchFamily="2" charset="0"/>
              </a:rPr>
              <a:t> elements, where each element is at most K away from its target position, devise an algorithm that sorts in less than O(N^2) time</a:t>
            </a:r>
            <a:endParaRPr lang="en-IN" dirty="0"/>
          </a:p>
        </p:txBody>
      </p:sp>
    </p:spTree>
    <p:extLst>
      <p:ext uri="{BB962C8B-B14F-4D97-AF65-F5344CB8AC3E}">
        <p14:creationId xmlns:p14="http://schemas.microsoft.com/office/powerpoint/2010/main" val="3815592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14B4-5062-BC9A-975C-15CCF1628126}"/>
              </a:ext>
            </a:extLst>
          </p:cNvPr>
          <p:cNvSpPr>
            <a:spLocks noGrp="1"/>
          </p:cNvSpPr>
          <p:nvPr>
            <p:ph type="title"/>
          </p:nvPr>
        </p:nvSpPr>
        <p:spPr>
          <a:xfrm>
            <a:off x="838200" y="229441"/>
            <a:ext cx="10515600" cy="625967"/>
          </a:xfrm>
        </p:spPr>
        <p:txBody>
          <a:bodyPr>
            <a:normAutofit fontScale="90000"/>
          </a:bodyPr>
          <a:lstStyle/>
          <a:p>
            <a:r>
              <a:rPr lang="en-IN" b="1" dirty="0"/>
              <a:t>6.2 Dijkstra’s shortest path algorithm</a:t>
            </a:r>
          </a:p>
        </p:txBody>
      </p:sp>
      <p:sp>
        <p:nvSpPr>
          <p:cNvPr id="7" name="Content Placeholder 6">
            <a:extLst>
              <a:ext uri="{FF2B5EF4-FFF2-40B4-BE49-F238E27FC236}">
                <a16:creationId xmlns:a16="http://schemas.microsoft.com/office/drawing/2014/main" id="{FD8B0E0E-79E8-1030-D9DF-59791806421B}"/>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5862B9C9-5B95-AA05-E16B-BBE1AC4CC89A}"/>
              </a:ext>
            </a:extLst>
          </p:cNvPr>
          <p:cNvPicPr>
            <a:picLocks noChangeAspect="1"/>
          </p:cNvPicPr>
          <p:nvPr/>
        </p:nvPicPr>
        <p:blipFill>
          <a:blip r:embed="rId2"/>
          <a:stretch>
            <a:fillRect/>
          </a:stretch>
        </p:blipFill>
        <p:spPr>
          <a:xfrm>
            <a:off x="588162" y="855408"/>
            <a:ext cx="10042475" cy="5959881"/>
          </a:xfrm>
          <a:prstGeom prst="rect">
            <a:avLst/>
          </a:prstGeom>
        </p:spPr>
      </p:pic>
    </p:spTree>
    <p:extLst>
      <p:ext uri="{BB962C8B-B14F-4D97-AF65-F5344CB8AC3E}">
        <p14:creationId xmlns:p14="http://schemas.microsoft.com/office/powerpoint/2010/main" val="804150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3944-9AB3-04CF-C046-95F9A52869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1A6B4A-37E1-D600-E0FF-ECB6EFFDA3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22830D6-C0A3-A6EF-601F-E773A26C3B41}"/>
              </a:ext>
            </a:extLst>
          </p:cNvPr>
          <p:cNvPicPr>
            <a:picLocks noChangeAspect="1"/>
          </p:cNvPicPr>
          <p:nvPr/>
        </p:nvPicPr>
        <p:blipFill>
          <a:blip r:embed="rId2"/>
          <a:stretch>
            <a:fillRect/>
          </a:stretch>
        </p:blipFill>
        <p:spPr>
          <a:xfrm>
            <a:off x="1968380" y="584036"/>
            <a:ext cx="7663299" cy="3670506"/>
          </a:xfrm>
          <a:prstGeom prst="rect">
            <a:avLst/>
          </a:prstGeom>
        </p:spPr>
      </p:pic>
    </p:spTree>
    <p:extLst>
      <p:ext uri="{BB962C8B-B14F-4D97-AF65-F5344CB8AC3E}">
        <p14:creationId xmlns:p14="http://schemas.microsoft.com/office/powerpoint/2010/main" val="3438532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6E4D-A69E-FEEB-F9E8-BC77D2FFE5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5A88202-0BBD-DCA8-8FA1-C5059409D7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04BB558-A8E6-3512-00A5-07077FB9F40C}"/>
              </a:ext>
            </a:extLst>
          </p:cNvPr>
          <p:cNvPicPr>
            <a:picLocks noChangeAspect="1"/>
          </p:cNvPicPr>
          <p:nvPr/>
        </p:nvPicPr>
        <p:blipFill>
          <a:blip r:embed="rId2"/>
          <a:stretch>
            <a:fillRect/>
          </a:stretch>
        </p:blipFill>
        <p:spPr>
          <a:xfrm>
            <a:off x="690225" y="0"/>
            <a:ext cx="10618838" cy="6858000"/>
          </a:xfrm>
          <a:prstGeom prst="rect">
            <a:avLst/>
          </a:prstGeom>
        </p:spPr>
      </p:pic>
    </p:spTree>
    <p:extLst>
      <p:ext uri="{BB962C8B-B14F-4D97-AF65-F5344CB8AC3E}">
        <p14:creationId xmlns:p14="http://schemas.microsoft.com/office/powerpoint/2010/main" val="2710785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C05B-ED11-8E0A-965B-43FC3F14BEB0}"/>
              </a:ext>
            </a:extLst>
          </p:cNvPr>
          <p:cNvSpPr>
            <a:spLocks noGrp="1"/>
          </p:cNvSpPr>
          <p:nvPr>
            <p:ph type="title"/>
          </p:nvPr>
        </p:nvSpPr>
        <p:spPr>
          <a:xfrm>
            <a:off x="684817" y="1309022"/>
            <a:ext cx="10515600" cy="1325563"/>
          </a:xfrm>
        </p:spPr>
        <p:txBody>
          <a:bodyPr/>
          <a:lstStyle/>
          <a:p>
            <a:endParaRPr lang="en-IN"/>
          </a:p>
        </p:txBody>
      </p:sp>
      <p:graphicFrame>
        <p:nvGraphicFramePr>
          <p:cNvPr id="4" name="Content Placeholder 3">
            <a:extLst>
              <a:ext uri="{FF2B5EF4-FFF2-40B4-BE49-F238E27FC236}">
                <a16:creationId xmlns:a16="http://schemas.microsoft.com/office/drawing/2014/main" id="{103C7D12-C1E8-DF07-33EE-58E1C8EA99B2}"/>
              </a:ext>
            </a:extLst>
          </p:cNvPr>
          <p:cNvGraphicFramePr>
            <a:graphicFrameLocks noGrp="1"/>
          </p:cNvGraphicFramePr>
          <p:nvPr>
            <p:ph idx="1"/>
            <p:extLst>
              <p:ext uri="{D42A27DB-BD31-4B8C-83A1-F6EECF244321}">
                <p14:modId xmlns:p14="http://schemas.microsoft.com/office/powerpoint/2010/main" val="1332207969"/>
              </p:ext>
            </p:extLst>
          </p:nvPr>
        </p:nvGraphicFramePr>
        <p:xfrm>
          <a:off x="796413" y="335752"/>
          <a:ext cx="2914281" cy="5881697"/>
        </p:xfrm>
        <a:graphic>
          <a:graphicData uri="http://schemas.openxmlformats.org/drawingml/2006/table">
            <a:tbl>
              <a:tblPr>
                <a:tableStyleId>{5C22544A-7EE6-4342-B048-85BDC9FD1C3A}</a:tableStyleId>
              </a:tblPr>
              <a:tblGrid>
                <a:gridCol w="1008789">
                  <a:extLst>
                    <a:ext uri="{9D8B030D-6E8A-4147-A177-3AD203B41FA5}">
                      <a16:colId xmlns:a16="http://schemas.microsoft.com/office/drawing/2014/main" val="4281025971"/>
                    </a:ext>
                  </a:extLst>
                </a:gridCol>
                <a:gridCol w="367727">
                  <a:extLst>
                    <a:ext uri="{9D8B030D-6E8A-4147-A177-3AD203B41FA5}">
                      <a16:colId xmlns:a16="http://schemas.microsoft.com/office/drawing/2014/main" val="1392720615"/>
                    </a:ext>
                  </a:extLst>
                </a:gridCol>
                <a:gridCol w="446978">
                  <a:extLst>
                    <a:ext uri="{9D8B030D-6E8A-4147-A177-3AD203B41FA5}">
                      <a16:colId xmlns:a16="http://schemas.microsoft.com/office/drawing/2014/main" val="3172250061"/>
                    </a:ext>
                  </a:extLst>
                </a:gridCol>
                <a:gridCol w="405765">
                  <a:extLst>
                    <a:ext uri="{9D8B030D-6E8A-4147-A177-3AD203B41FA5}">
                      <a16:colId xmlns:a16="http://schemas.microsoft.com/office/drawing/2014/main" val="2553284359"/>
                    </a:ext>
                  </a:extLst>
                </a:gridCol>
                <a:gridCol w="278657">
                  <a:extLst>
                    <a:ext uri="{9D8B030D-6E8A-4147-A177-3AD203B41FA5}">
                      <a16:colId xmlns:a16="http://schemas.microsoft.com/office/drawing/2014/main" val="870210647"/>
                    </a:ext>
                  </a:extLst>
                </a:gridCol>
                <a:gridCol w="406365">
                  <a:extLst>
                    <a:ext uri="{9D8B030D-6E8A-4147-A177-3AD203B41FA5}">
                      <a16:colId xmlns:a16="http://schemas.microsoft.com/office/drawing/2014/main" val="4075766156"/>
                    </a:ext>
                  </a:extLst>
                </a:gridCol>
              </a:tblGrid>
              <a:tr h="180975">
                <a:tc>
                  <a:txBody>
                    <a:bodyPr/>
                    <a:lstStyle/>
                    <a:p>
                      <a:pPr algn="l" fontAlgn="b"/>
                      <a:r>
                        <a:rPr lang="en-IN" sz="2000" u="none" strike="noStrike">
                          <a:effectLst/>
                        </a:rPr>
                        <a:t>Distance</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0380873"/>
                  </a:ext>
                </a:extLst>
              </a:tr>
              <a:tr h="180975">
                <a:tc>
                  <a:txBody>
                    <a:bodyPr/>
                    <a:lstStyle/>
                    <a:p>
                      <a:pPr algn="l" fontAlgn="b"/>
                      <a:r>
                        <a:rPr lang="en-IN" sz="2000" u="none" strike="noStrike">
                          <a:effectLst/>
                        </a:rPr>
                        <a:t>D[]</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dirty="0">
                          <a:effectLst/>
                        </a:rPr>
                        <a:t>v 2</a:t>
                      </a:r>
                      <a:endParaRPr lang="en-IN" sz="20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02796764"/>
                  </a:ext>
                </a:extLst>
              </a:tr>
              <a:tr h="180975">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85069258"/>
                  </a:ext>
                </a:extLst>
              </a:tr>
              <a:tr h="180975">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31771818"/>
                  </a:ext>
                </a:extLst>
              </a:tr>
              <a:tr h="180975">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6676389"/>
                  </a:ext>
                </a:extLst>
              </a:tr>
              <a:tr h="180975">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068359831"/>
                  </a:ext>
                </a:extLst>
              </a:tr>
              <a:tr h="180975">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49278220"/>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72274437"/>
                  </a:ext>
                </a:extLst>
              </a:tr>
              <a:tr h="180975">
                <a:tc>
                  <a:txBody>
                    <a:bodyPr/>
                    <a:lstStyle/>
                    <a:p>
                      <a:pPr algn="l" fontAlgn="b"/>
                      <a:r>
                        <a:rPr lang="en-IN" sz="2000" u="none" strike="noStrike">
                          <a:effectLst/>
                        </a:rPr>
                        <a:t>Parent</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650555761"/>
                  </a:ext>
                </a:extLst>
              </a:tr>
              <a:tr h="180975">
                <a:tc>
                  <a:txBody>
                    <a:bodyPr/>
                    <a:lstStyle/>
                    <a:p>
                      <a:pPr algn="l" fontAlgn="b"/>
                      <a:r>
                        <a:rPr lang="en-IN" sz="2000" u="none" strike="noStrike">
                          <a:effectLst/>
                        </a:rPr>
                        <a:t>P[]</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882409853"/>
                  </a:ext>
                </a:extLst>
              </a:tr>
              <a:tr h="180975">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05582549"/>
                  </a:ext>
                </a:extLst>
              </a:tr>
              <a:tr h="180975">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704751895"/>
                  </a:ext>
                </a:extLst>
              </a:tr>
              <a:tr h="180975">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18262068"/>
                  </a:ext>
                </a:extLst>
              </a:tr>
              <a:tr h="180975">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050417968"/>
                  </a:ext>
                </a:extLst>
              </a:tr>
              <a:tr h="180975">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502123512"/>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273887268"/>
                  </a:ext>
                </a:extLst>
              </a:tr>
              <a:tr h="180975">
                <a:tc>
                  <a:txBody>
                    <a:bodyPr/>
                    <a:lstStyle/>
                    <a:p>
                      <a:pPr algn="l" fontAlgn="b"/>
                      <a:r>
                        <a:rPr lang="en-IN" sz="2000" u="none" strike="noStrike">
                          <a:effectLst/>
                        </a:rPr>
                        <a:t>Q =</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54045584"/>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29900755"/>
                  </a:ext>
                </a:extLst>
              </a:tr>
              <a:tr h="180975">
                <a:tc>
                  <a:txBody>
                    <a:bodyPr/>
                    <a:lstStyle/>
                    <a:p>
                      <a:pPr algn="l" fontAlgn="b"/>
                      <a:r>
                        <a:rPr lang="en-IN" sz="2000" u="none" strike="noStrike">
                          <a:effectLst/>
                        </a:rPr>
                        <a:t>s=v1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81777059"/>
                  </a:ext>
                </a:extLst>
              </a:tr>
            </a:tbl>
          </a:graphicData>
        </a:graphic>
      </p:graphicFrame>
      <p:graphicFrame>
        <p:nvGraphicFramePr>
          <p:cNvPr id="5" name="Content Placeholder 3">
            <a:extLst>
              <a:ext uri="{FF2B5EF4-FFF2-40B4-BE49-F238E27FC236}">
                <a16:creationId xmlns:a16="http://schemas.microsoft.com/office/drawing/2014/main" id="{B0F17D62-1E84-F0AD-3E7D-F680611975A7}"/>
              </a:ext>
            </a:extLst>
          </p:cNvPr>
          <p:cNvGraphicFramePr>
            <a:graphicFrameLocks/>
          </p:cNvGraphicFramePr>
          <p:nvPr>
            <p:extLst>
              <p:ext uri="{D42A27DB-BD31-4B8C-83A1-F6EECF244321}">
                <p14:modId xmlns:p14="http://schemas.microsoft.com/office/powerpoint/2010/main" val="283072363"/>
              </p:ext>
            </p:extLst>
          </p:nvPr>
        </p:nvGraphicFramePr>
        <p:xfrm>
          <a:off x="3969282" y="335751"/>
          <a:ext cx="2914281" cy="5881697"/>
        </p:xfrm>
        <a:graphic>
          <a:graphicData uri="http://schemas.openxmlformats.org/drawingml/2006/table">
            <a:tbl>
              <a:tblPr>
                <a:tableStyleId>{5C22544A-7EE6-4342-B048-85BDC9FD1C3A}</a:tableStyleId>
              </a:tblPr>
              <a:tblGrid>
                <a:gridCol w="1008789">
                  <a:extLst>
                    <a:ext uri="{9D8B030D-6E8A-4147-A177-3AD203B41FA5}">
                      <a16:colId xmlns:a16="http://schemas.microsoft.com/office/drawing/2014/main" val="4281025971"/>
                    </a:ext>
                  </a:extLst>
                </a:gridCol>
                <a:gridCol w="367727">
                  <a:extLst>
                    <a:ext uri="{9D8B030D-6E8A-4147-A177-3AD203B41FA5}">
                      <a16:colId xmlns:a16="http://schemas.microsoft.com/office/drawing/2014/main" val="1392720615"/>
                    </a:ext>
                  </a:extLst>
                </a:gridCol>
                <a:gridCol w="446978">
                  <a:extLst>
                    <a:ext uri="{9D8B030D-6E8A-4147-A177-3AD203B41FA5}">
                      <a16:colId xmlns:a16="http://schemas.microsoft.com/office/drawing/2014/main" val="3172250061"/>
                    </a:ext>
                  </a:extLst>
                </a:gridCol>
                <a:gridCol w="405765">
                  <a:extLst>
                    <a:ext uri="{9D8B030D-6E8A-4147-A177-3AD203B41FA5}">
                      <a16:colId xmlns:a16="http://schemas.microsoft.com/office/drawing/2014/main" val="2553284359"/>
                    </a:ext>
                  </a:extLst>
                </a:gridCol>
                <a:gridCol w="332045">
                  <a:extLst>
                    <a:ext uri="{9D8B030D-6E8A-4147-A177-3AD203B41FA5}">
                      <a16:colId xmlns:a16="http://schemas.microsoft.com/office/drawing/2014/main" val="870210647"/>
                    </a:ext>
                  </a:extLst>
                </a:gridCol>
                <a:gridCol w="352977">
                  <a:extLst>
                    <a:ext uri="{9D8B030D-6E8A-4147-A177-3AD203B41FA5}">
                      <a16:colId xmlns:a16="http://schemas.microsoft.com/office/drawing/2014/main" val="4075766156"/>
                    </a:ext>
                  </a:extLst>
                </a:gridCol>
              </a:tblGrid>
              <a:tr h="180975">
                <a:tc>
                  <a:txBody>
                    <a:bodyPr/>
                    <a:lstStyle/>
                    <a:p>
                      <a:pPr algn="l" fontAlgn="b"/>
                      <a:r>
                        <a:rPr lang="en-IN" sz="2000" u="none" strike="noStrike">
                          <a:effectLst/>
                        </a:rPr>
                        <a:t>Distance</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0380873"/>
                  </a:ext>
                </a:extLst>
              </a:tr>
              <a:tr h="180975">
                <a:tc>
                  <a:txBody>
                    <a:bodyPr/>
                    <a:lstStyle/>
                    <a:p>
                      <a:pPr algn="l" fontAlgn="b"/>
                      <a:r>
                        <a:rPr lang="en-IN" sz="2000" u="none" strike="noStrike">
                          <a:effectLst/>
                        </a:rPr>
                        <a:t>D[]</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dirty="0">
                          <a:effectLst/>
                        </a:rPr>
                        <a:t>v 2</a:t>
                      </a:r>
                      <a:endParaRPr lang="en-IN" sz="2000" b="0" i="0" u="none" strike="noStrike" dirty="0">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02796764"/>
                  </a:ext>
                </a:extLst>
              </a:tr>
              <a:tr h="180975">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b="0" i="0" u="none" strike="noStrike" dirty="0">
                          <a:solidFill>
                            <a:srgbClr val="000000"/>
                          </a:solidFill>
                          <a:effectLst/>
                          <a:latin typeface="Calibri" panose="020F0502020204030204" pitchFamily="34" charset="0"/>
                        </a:rPr>
                        <a:t>10</a:t>
                      </a:r>
                    </a:p>
                  </a:txBody>
                  <a:tcPr marL="4763" marR="4763" marT="4763" marB="0" anchor="ctr"/>
                </a:tc>
                <a:tc>
                  <a:txBody>
                    <a:bodyPr/>
                    <a:lstStyle/>
                    <a:p>
                      <a:pPr algn="ctr" fontAlgn="ctr"/>
                      <a:r>
                        <a:rPr lang="en-IN" sz="2000" b="0" i="0" u="none" strike="noStrike" dirty="0">
                          <a:solidFill>
                            <a:srgbClr val="000000"/>
                          </a:solidFill>
                          <a:effectLst/>
                          <a:latin typeface="Calibri" panose="020F0502020204030204" pitchFamily="34" charset="0"/>
                        </a:rPr>
                        <a:t>3</a:t>
                      </a: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85069258"/>
                  </a:ext>
                </a:extLst>
              </a:tr>
              <a:tr h="180975">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31771818"/>
                  </a:ext>
                </a:extLst>
              </a:tr>
              <a:tr h="180975">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6676389"/>
                  </a:ext>
                </a:extLst>
              </a:tr>
              <a:tr h="180975">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068359831"/>
                  </a:ext>
                </a:extLst>
              </a:tr>
              <a:tr h="180975">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49278220"/>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72274437"/>
                  </a:ext>
                </a:extLst>
              </a:tr>
              <a:tr h="180975">
                <a:tc>
                  <a:txBody>
                    <a:bodyPr/>
                    <a:lstStyle/>
                    <a:p>
                      <a:pPr algn="l" fontAlgn="b"/>
                      <a:r>
                        <a:rPr lang="en-IN" sz="2000" u="none" strike="noStrike">
                          <a:effectLst/>
                        </a:rPr>
                        <a:t>Parent</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650555761"/>
                  </a:ext>
                </a:extLst>
              </a:tr>
              <a:tr h="180975">
                <a:tc>
                  <a:txBody>
                    <a:bodyPr/>
                    <a:lstStyle/>
                    <a:p>
                      <a:pPr algn="l" fontAlgn="b"/>
                      <a:r>
                        <a:rPr lang="en-IN" sz="2000" u="none" strike="noStrike">
                          <a:effectLst/>
                        </a:rPr>
                        <a:t>P[]</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882409853"/>
                  </a:ext>
                </a:extLst>
              </a:tr>
              <a:tr h="180975">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dirty="0">
                          <a:effectLst/>
                        </a:rPr>
                        <a:t>v1 </a:t>
                      </a:r>
                      <a:endParaRPr lang="en-IN" sz="20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dirty="0">
                          <a:effectLst/>
                        </a:rPr>
                        <a:t>v1 </a:t>
                      </a:r>
                      <a:endParaRPr lang="en-IN" sz="20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3805582549"/>
                  </a:ext>
                </a:extLst>
              </a:tr>
              <a:tr h="180975">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704751895"/>
                  </a:ext>
                </a:extLst>
              </a:tr>
              <a:tr h="180975">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918262068"/>
                  </a:ext>
                </a:extLst>
              </a:tr>
              <a:tr h="180975">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dirty="0">
                          <a:effectLst/>
                        </a:rPr>
                        <a:t> </a:t>
                      </a:r>
                      <a:endParaRPr lang="en-IN" sz="200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050417968"/>
                  </a:ext>
                </a:extLst>
              </a:tr>
              <a:tr h="180975">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ctr"/>
                      <a:r>
                        <a:rPr lang="en-IN" sz="2000" u="none" strike="noStrike">
                          <a:effectLst/>
                        </a:rPr>
                        <a:t> </a:t>
                      </a:r>
                      <a:endParaRPr lang="en-IN" sz="200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502123512"/>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273887268"/>
                  </a:ext>
                </a:extLst>
              </a:tr>
              <a:tr h="180975">
                <a:tc>
                  <a:txBody>
                    <a:bodyPr/>
                    <a:lstStyle/>
                    <a:p>
                      <a:pPr algn="l" fontAlgn="b"/>
                      <a:r>
                        <a:rPr lang="en-IN" sz="2000" u="none" strike="noStrike">
                          <a:effectLst/>
                        </a:rPr>
                        <a:t>Q =</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 2</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v3</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v4</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n-IN" sz="2000" u="none" strike="noStrike">
                          <a:effectLst/>
                        </a:rPr>
                        <a:t>v5</a:t>
                      </a:r>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54045584"/>
                  </a:ext>
                </a:extLst>
              </a:tr>
              <a:tr h="180975">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29900755"/>
                  </a:ext>
                </a:extLst>
              </a:tr>
              <a:tr h="180975">
                <a:tc>
                  <a:txBody>
                    <a:bodyPr/>
                    <a:lstStyle/>
                    <a:p>
                      <a:pPr algn="l" fontAlgn="b"/>
                      <a:r>
                        <a:rPr lang="en-IN" sz="2000" u="none" strike="noStrike">
                          <a:effectLst/>
                        </a:rPr>
                        <a:t>s=v1</a:t>
                      </a:r>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endParaRPr lang="en-IN"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81777059"/>
                  </a:ext>
                </a:extLst>
              </a:tr>
            </a:tbl>
          </a:graphicData>
        </a:graphic>
      </p:graphicFrame>
      <p:pic>
        <p:nvPicPr>
          <p:cNvPr id="7" name="Picture 6">
            <a:extLst>
              <a:ext uri="{FF2B5EF4-FFF2-40B4-BE49-F238E27FC236}">
                <a16:creationId xmlns:a16="http://schemas.microsoft.com/office/drawing/2014/main" id="{4124A80A-69EB-86B3-F3CA-5B50E4F17884}"/>
              </a:ext>
            </a:extLst>
          </p:cNvPr>
          <p:cNvPicPr>
            <a:picLocks noChangeAspect="1"/>
          </p:cNvPicPr>
          <p:nvPr/>
        </p:nvPicPr>
        <p:blipFill>
          <a:blip r:embed="rId2"/>
          <a:stretch>
            <a:fillRect/>
          </a:stretch>
        </p:blipFill>
        <p:spPr>
          <a:xfrm>
            <a:off x="7388382" y="1386348"/>
            <a:ext cx="4524498" cy="4831101"/>
          </a:xfrm>
          <a:prstGeom prst="rect">
            <a:avLst/>
          </a:prstGeom>
        </p:spPr>
      </p:pic>
    </p:spTree>
    <p:extLst>
      <p:ext uri="{BB962C8B-B14F-4D97-AF65-F5344CB8AC3E}">
        <p14:creationId xmlns:p14="http://schemas.microsoft.com/office/powerpoint/2010/main" val="705352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C7D6-E775-B809-07CE-4D9AF52B15F8}"/>
              </a:ext>
            </a:extLst>
          </p:cNvPr>
          <p:cNvSpPr>
            <a:spLocks noGrp="1"/>
          </p:cNvSpPr>
          <p:nvPr>
            <p:ph type="title"/>
          </p:nvPr>
        </p:nvSpPr>
        <p:spPr>
          <a:xfrm>
            <a:off x="838200" y="28863"/>
            <a:ext cx="10515600" cy="590570"/>
          </a:xfrm>
        </p:spPr>
        <p:txBody>
          <a:bodyPr>
            <a:normAutofit fontScale="90000"/>
          </a:bodyPr>
          <a:lstStyle/>
          <a:p>
            <a:r>
              <a:rPr lang="en-IN" b="1" dirty="0"/>
              <a:t>6.3 Bellman Ford algorithm</a:t>
            </a:r>
          </a:p>
        </p:txBody>
      </p:sp>
      <p:sp>
        <p:nvSpPr>
          <p:cNvPr id="3" name="Content Placeholder 2">
            <a:extLst>
              <a:ext uri="{FF2B5EF4-FFF2-40B4-BE49-F238E27FC236}">
                <a16:creationId xmlns:a16="http://schemas.microsoft.com/office/drawing/2014/main" id="{382DCF4D-E7F8-0762-E7DB-1F38F4AD266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28710F-1F70-8A17-703D-E658047AC206}"/>
              </a:ext>
            </a:extLst>
          </p:cNvPr>
          <p:cNvPicPr>
            <a:picLocks noChangeAspect="1"/>
          </p:cNvPicPr>
          <p:nvPr/>
        </p:nvPicPr>
        <p:blipFill>
          <a:blip r:embed="rId2"/>
          <a:stretch>
            <a:fillRect/>
          </a:stretch>
        </p:blipFill>
        <p:spPr>
          <a:xfrm>
            <a:off x="1805203" y="681037"/>
            <a:ext cx="8833872" cy="6097503"/>
          </a:xfrm>
          <a:prstGeom prst="rect">
            <a:avLst/>
          </a:prstGeom>
        </p:spPr>
      </p:pic>
    </p:spTree>
    <p:extLst>
      <p:ext uri="{BB962C8B-B14F-4D97-AF65-F5344CB8AC3E}">
        <p14:creationId xmlns:p14="http://schemas.microsoft.com/office/powerpoint/2010/main" val="3521569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D6750-A2A8-53C5-73D9-6920CF7B4167}"/>
              </a:ext>
            </a:extLst>
          </p:cNvPr>
          <p:cNvSpPr>
            <a:spLocks noGrp="1"/>
          </p:cNvSpPr>
          <p:nvPr>
            <p:ph type="title"/>
          </p:nvPr>
        </p:nvSpPr>
        <p:spPr>
          <a:xfrm>
            <a:off x="41294" y="22965"/>
            <a:ext cx="12081878" cy="761650"/>
          </a:xfrm>
        </p:spPr>
        <p:txBody>
          <a:bodyPr>
            <a:normAutofit/>
          </a:bodyPr>
          <a:lstStyle/>
          <a:p>
            <a:r>
              <a:rPr lang="en-IN" sz="3600" b="1" dirty="0"/>
              <a:t>6.4 Minimum Spanning Tree algorithms namely Prim’s algorithm</a:t>
            </a:r>
          </a:p>
        </p:txBody>
      </p:sp>
      <p:pic>
        <p:nvPicPr>
          <p:cNvPr id="11" name="Content Placeholder 10">
            <a:extLst>
              <a:ext uri="{FF2B5EF4-FFF2-40B4-BE49-F238E27FC236}">
                <a16:creationId xmlns:a16="http://schemas.microsoft.com/office/drawing/2014/main" id="{5EFBC397-13D3-ED23-A5F6-195272004E22}"/>
              </a:ext>
            </a:extLst>
          </p:cNvPr>
          <p:cNvPicPr>
            <a:picLocks noGrp="1" noChangeAspect="1"/>
          </p:cNvPicPr>
          <p:nvPr>
            <p:ph idx="1"/>
          </p:nvPr>
        </p:nvPicPr>
        <p:blipFill>
          <a:blip r:embed="rId2"/>
          <a:stretch>
            <a:fillRect/>
          </a:stretch>
        </p:blipFill>
        <p:spPr>
          <a:xfrm>
            <a:off x="449943" y="952519"/>
            <a:ext cx="8033721" cy="5589865"/>
          </a:xfrm>
        </p:spPr>
      </p:pic>
      <p:pic>
        <p:nvPicPr>
          <p:cNvPr id="9" name="Picture 8">
            <a:extLst>
              <a:ext uri="{FF2B5EF4-FFF2-40B4-BE49-F238E27FC236}">
                <a16:creationId xmlns:a16="http://schemas.microsoft.com/office/drawing/2014/main" id="{57408E75-1B84-228E-FD1D-06ED055F5171}"/>
              </a:ext>
            </a:extLst>
          </p:cNvPr>
          <p:cNvPicPr>
            <a:picLocks noChangeAspect="1"/>
          </p:cNvPicPr>
          <p:nvPr/>
        </p:nvPicPr>
        <p:blipFill>
          <a:blip r:embed="rId3"/>
          <a:stretch>
            <a:fillRect/>
          </a:stretch>
        </p:blipFill>
        <p:spPr>
          <a:xfrm>
            <a:off x="8697790" y="905324"/>
            <a:ext cx="3543371" cy="2395056"/>
          </a:xfrm>
          <a:prstGeom prst="rect">
            <a:avLst/>
          </a:prstGeom>
        </p:spPr>
      </p:pic>
    </p:spTree>
    <p:extLst>
      <p:ext uri="{BB962C8B-B14F-4D97-AF65-F5344CB8AC3E}">
        <p14:creationId xmlns:p14="http://schemas.microsoft.com/office/powerpoint/2010/main" val="3544590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0043-128E-E5CF-4CC3-53197713ACBA}"/>
              </a:ext>
            </a:extLst>
          </p:cNvPr>
          <p:cNvSpPr>
            <a:spLocks noGrp="1"/>
          </p:cNvSpPr>
          <p:nvPr>
            <p:ph type="title"/>
          </p:nvPr>
        </p:nvSpPr>
        <p:spPr/>
        <p:txBody>
          <a:bodyPr/>
          <a:lstStyle/>
          <a:p>
            <a:r>
              <a:rPr lang="en-IN" dirty="0"/>
              <a:t>6.5 Kruskal algorithm</a:t>
            </a:r>
          </a:p>
        </p:txBody>
      </p:sp>
      <p:pic>
        <p:nvPicPr>
          <p:cNvPr id="7" name="Content Placeholder 6">
            <a:extLst>
              <a:ext uri="{FF2B5EF4-FFF2-40B4-BE49-F238E27FC236}">
                <a16:creationId xmlns:a16="http://schemas.microsoft.com/office/drawing/2014/main" id="{8F8B353D-0742-0291-DCD2-E144F8AF8883}"/>
              </a:ext>
            </a:extLst>
          </p:cNvPr>
          <p:cNvPicPr>
            <a:picLocks noGrp="1" noChangeAspect="1"/>
          </p:cNvPicPr>
          <p:nvPr>
            <p:ph idx="1"/>
          </p:nvPr>
        </p:nvPicPr>
        <p:blipFill>
          <a:blip r:embed="rId2"/>
          <a:stretch>
            <a:fillRect/>
          </a:stretch>
        </p:blipFill>
        <p:spPr>
          <a:xfrm>
            <a:off x="192413" y="1522034"/>
            <a:ext cx="11807174" cy="4841833"/>
          </a:xfrm>
        </p:spPr>
      </p:pic>
    </p:spTree>
    <p:extLst>
      <p:ext uri="{BB962C8B-B14F-4D97-AF65-F5344CB8AC3E}">
        <p14:creationId xmlns:p14="http://schemas.microsoft.com/office/powerpoint/2010/main" val="1287552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2920-23CC-A7B2-5E18-B6A8DD492CA8}"/>
              </a:ext>
            </a:extLst>
          </p:cNvPr>
          <p:cNvSpPr>
            <a:spLocks noGrp="1"/>
          </p:cNvSpPr>
          <p:nvPr>
            <p:ph type="title"/>
          </p:nvPr>
        </p:nvSpPr>
        <p:spPr/>
        <p:txBody>
          <a:bodyPr/>
          <a:lstStyle/>
          <a:p>
            <a:r>
              <a:rPr lang="en-IN" dirty="0"/>
              <a:t>6.6 Graph colouring problem</a:t>
            </a:r>
          </a:p>
        </p:txBody>
      </p:sp>
      <p:sp>
        <p:nvSpPr>
          <p:cNvPr id="3" name="Content Placeholder 2">
            <a:extLst>
              <a:ext uri="{FF2B5EF4-FFF2-40B4-BE49-F238E27FC236}">
                <a16:creationId xmlns:a16="http://schemas.microsoft.com/office/drawing/2014/main" id="{00E58EE9-D133-E003-543E-C60B7A28FF46}"/>
              </a:ext>
            </a:extLst>
          </p:cNvPr>
          <p:cNvSpPr>
            <a:spLocks noGrp="1"/>
          </p:cNvSpPr>
          <p:nvPr>
            <p:ph idx="1"/>
          </p:nvPr>
        </p:nvSpPr>
        <p:spPr/>
        <p:txBody>
          <a:bodyPr>
            <a:normAutofit fontScale="92500" lnSpcReduction="20000"/>
          </a:bodyPr>
          <a:lstStyle/>
          <a:p>
            <a:r>
              <a:rPr lang="en-US" dirty="0"/>
              <a:t>The graph </a:t>
            </a:r>
            <a:r>
              <a:rPr lang="en-US" dirty="0" err="1"/>
              <a:t>colouring</a:t>
            </a:r>
            <a:r>
              <a:rPr lang="en-US" dirty="0"/>
              <a:t> problem involves assigning </a:t>
            </a:r>
            <a:r>
              <a:rPr lang="en-US" dirty="0" err="1"/>
              <a:t>colours</a:t>
            </a:r>
            <a:r>
              <a:rPr lang="en-US" dirty="0"/>
              <a:t> to the vertices of a graph such that no two adjacent vertices have the same </a:t>
            </a:r>
            <a:r>
              <a:rPr lang="en-US" dirty="0" err="1"/>
              <a:t>colour</a:t>
            </a:r>
            <a:r>
              <a:rPr lang="en-US" dirty="0"/>
              <a:t>. The goal is to minimize the number of </a:t>
            </a:r>
            <a:r>
              <a:rPr lang="en-US" dirty="0" err="1"/>
              <a:t>colours</a:t>
            </a:r>
            <a:r>
              <a:rPr lang="en-US" dirty="0"/>
              <a:t> used.</a:t>
            </a:r>
          </a:p>
          <a:p>
            <a:r>
              <a:rPr lang="en-US" b="1" dirty="0"/>
              <a:t>Types:</a:t>
            </a:r>
            <a:endParaRPr lang="en-US" dirty="0"/>
          </a:p>
          <a:p>
            <a:pPr>
              <a:buFont typeface="+mj-lt"/>
              <a:buAutoNum type="arabicPeriod"/>
            </a:pPr>
            <a:r>
              <a:rPr lang="en-US" b="1" dirty="0"/>
              <a:t>Vertex </a:t>
            </a:r>
            <a:r>
              <a:rPr lang="en-US" b="1" dirty="0" err="1"/>
              <a:t>Colouring</a:t>
            </a:r>
            <a:r>
              <a:rPr lang="en-US" dirty="0"/>
              <a:t>: </a:t>
            </a:r>
            <a:r>
              <a:rPr lang="en-US" dirty="0" err="1"/>
              <a:t>Colouring</a:t>
            </a:r>
            <a:r>
              <a:rPr lang="en-US" dirty="0"/>
              <a:t> vertices such that no adjacent vertices share the same </a:t>
            </a:r>
            <a:r>
              <a:rPr lang="en-US" dirty="0" err="1"/>
              <a:t>colour</a:t>
            </a:r>
            <a:r>
              <a:rPr lang="en-US" dirty="0"/>
              <a:t>.</a:t>
            </a:r>
          </a:p>
          <a:p>
            <a:pPr>
              <a:buFont typeface="+mj-lt"/>
              <a:buAutoNum type="arabicPeriod"/>
            </a:pPr>
            <a:r>
              <a:rPr lang="en-US" b="1" dirty="0"/>
              <a:t>Edge </a:t>
            </a:r>
            <a:r>
              <a:rPr lang="en-US" b="1" dirty="0" err="1"/>
              <a:t>Colouring</a:t>
            </a:r>
            <a:r>
              <a:rPr lang="en-US" dirty="0"/>
              <a:t>: </a:t>
            </a:r>
            <a:r>
              <a:rPr lang="en-US" dirty="0" err="1"/>
              <a:t>Colouring</a:t>
            </a:r>
            <a:r>
              <a:rPr lang="en-US" dirty="0"/>
              <a:t> edges such that no two edges sharing a vertex have the same </a:t>
            </a:r>
            <a:r>
              <a:rPr lang="en-US" dirty="0" err="1"/>
              <a:t>colour</a:t>
            </a:r>
            <a:r>
              <a:rPr lang="en-US" dirty="0"/>
              <a:t>.</a:t>
            </a:r>
          </a:p>
          <a:p>
            <a:pPr marL="0" indent="0">
              <a:buNone/>
            </a:pPr>
            <a:r>
              <a:rPr lang="en-US" b="1" dirty="0"/>
              <a:t>Greedy Algorithm for Graph </a:t>
            </a:r>
            <a:r>
              <a:rPr lang="en-US" b="1" dirty="0" err="1"/>
              <a:t>Colouring</a:t>
            </a:r>
            <a:r>
              <a:rPr lang="en-US" b="1" dirty="0"/>
              <a:t> (Vertex):</a:t>
            </a:r>
            <a:endParaRPr lang="en-US" dirty="0"/>
          </a:p>
          <a:p>
            <a:pPr>
              <a:buFont typeface="+mj-lt"/>
              <a:buAutoNum type="arabicPeriod"/>
            </a:pPr>
            <a:r>
              <a:rPr lang="en-US" dirty="0"/>
              <a:t>Sort vertices.</a:t>
            </a:r>
          </a:p>
          <a:p>
            <a:pPr>
              <a:buFont typeface="+mj-lt"/>
              <a:buAutoNum type="arabicPeriod"/>
            </a:pPr>
            <a:r>
              <a:rPr lang="en-US" dirty="0"/>
              <a:t>Assign the smallest possible </a:t>
            </a:r>
            <a:r>
              <a:rPr lang="en-US" dirty="0" err="1"/>
              <a:t>colour</a:t>
            </a:r>
            <a:r>
              <a:rPr lang="en-US" dirty="0"/>
              <a:t> to each vertex that isn’t assigned to its adjacent vertices.</a:t>
            </a:r>
          </a:p>
          <a:p>
            <a:endParaRPr lang="en-IN" dirty="0"/>
          </a:p>
        </p:txBody>
      </p:sp>
    </p:spTree>
    <p:extLst>
      <p:ext uri="{BB962C8B-B14F-4D97-AF65-F5344CB8AC3E}">
        <p14:creationId xmlns:p14="http://schemas.microsoft.com/office/powerpoint/2010/main" val="1803814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D01E-1C99-1565-2743-0A54B7B8BC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465359-4834-EE21-4EBA-5BD2909EC7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09BEA0-C094-7E33-6F91-D4CCE365DBAF}"/>
              </a:ext>
            </a:extLst>
          </p:cNvPr>
          <p:cNvPicPr>
            <a:picLocks noChangeAspect="1"/>
          </p:cNvPicPr>
          <p:nvPr/>
        </p:nvPicPr>
        <p:blipFill>
          <a:blip r:embed="rId3"/>
          <a:stretch>
            <a:fillRect/>
          </a:stretch>
        </p:blipFill>
        <p:spPr>
          <a:xfrm>
            <a:off x="3429000" y="0"/>
            <a:ext cx="5334000" cy="6858000"/>
          </a:xfrm>
          <a:prstGeom prst="rect">
            <a:avLst/>
          </a:prstGeom>
        </p:spPr>
      </p:pic>
    </p:spTree>
    <p:extLst>
      <p:ext uri="{BB962C8B-B14F-4D97-AF65-F5344CB8AC3E}">
        <p14:creationId xmlns:p14="http://schemas.microsoft.com/office/powerpoint/2010/main" val="3046566981"/>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C839-229A-78D4-AE4A-1194578A1CAA}"/>
              </a:ext>
            </a:extLst>
          </p:cNvPr>
          <p:cNvSpPr>
            <a:spLocks noGrp="1"/>
          </p:cNvSpPr>
          <p:nvPr>
            <p:ph type="title"/>
          </p:nvPr>
        </p:nvSpPr>
        <p:spPr/>
        <p:txBody>
          <a:bodyPr/>
          <a:lstStyle/>
          <a:p>
            <a:r>
              <a:rPr lang="en-IN" dirty="0"/>
              <a:t>6.7 Check if graph is bipartite</a:t>
            </a:r>
          </a:p>
        </p:txBody>
      </p:sp>
      <p:sp>
        <p:nvSpPr>
          <p:cNvPr id="3" name="Content Placeholder 2">
            <a:extLst>
              <a:ext uri="{FF2B5EF4-FFF2-40B4-BE49-F238E27FC236}">
                <a16:creationId xmlns:a16="http://schemas.microsoft.com/office/drawing/2014/main" id="{88FBAFC5-005B-38F6-486A-F895DC0317D2}"/>
              </a:ext>
            </a:extLst>
          </p:cNvPr>
          <p:cNvSpPr>
            <a:spLocks noGrp="1"/>
          </p:cNvSpPr>
          <p:nvPr>
            <p:ph idx="1"/>
          </p:nvPr>
        </p:nvSpPr>
        <p:spPr>
          <a:xfrm>
            <a:off x="838200" y="1825624"/>
            <a:ext cx="5257800" cy="4865107"/>
          </a:xfrm>
        </p:spPr>
        <p:txBody>
          <a:bodyPr>
            <a:normAutofit/>
          </a:bodyPr>
          <a:lstStyle/>
          <a:p>
            <a:pPr algn="just"/>
            <a:r>
              <a:rPr lang="en-US" dirty="0"/>
              <a:t>A graph is </a:t>
            </a:r>
            <a:r>
              <a:rPr lang="en-US" b="1" dirty="0"/>
              <a:t>bipartite</a:t>
            </a:r>
            <a:r>
              <a:rPr lang="en-US" dirty="0"/>
              <a:t> if it is possible to divide the set of vertices into two sets such that no two vertices within the same set are adjacent.</a:t>
            </a:r>
          </a:p>
          <a:p>
            <a:pPr algn="just"/>
            <a:r>
              <a:rPr lang="en-US" b="1" dirty="0"/>
              <a:t>Approach</a:t>
            </a:r>
            <a:r>
              <a:rPr lang="en-US" dirty="0"/>
              <a:t>: A graph is bipartite if it can be 2-coloured, which can be done by performing a BFS/DFS and attempting to alternate the </a:t>
            </a:r>
            <a:r>
              <a:rPr lang="en-US" dirty="0" err="1"/>
              <a:t>colour</a:t>
            </a:r>
            <a:r>
              <a:rPr lang="en-US" dirty="0"/>
              <a:t> of </a:t>
            </a:r>
            <a:r>
              <a:rPr lang="en-US" dirty="0" err="1"/>
              <a:t>neighbouring</a:t>
            </a:r>
            <a:r>
              <a:rPr lang="en-US" dirty="0"/>
              <a:t> vertices.</a:t>
            </a:r>
          </a:p>
          <a:p>
            <a:pPr algn="just"/>
            <a:endParaRPr lang="en-IN" dirty="0"/>
          </a:p>
        </p:txBody>
      </p:sp>
      <p:pic>
        <p:nvPicPr>
          <p:cNvPr id="5" name="Picture 4">
            <a:extLst>
              <a:ext uri="{FF2B5EF4-FFF2-40B4-BE49-F238E27FC236}">
                <a16:creationId xmlns:a16="http://schemas.microsoft.com/office/drawing/2014/main" id="{7F6E3C1F-35BE-8A76-B5C7-6FFFEF6FEC38}"/>
              </a:ext>
            </a:extLst>
          </p:cNvPr>
          <p:cNvPicPr>
            <a:picLocks noChangeAspect="1"/>
          </p:cNvPicPr>
          <p:nvPr/>
        </p:nvPicPr>
        <p:blipFill>
          <a:blip r:embed="rId2"/>
          <a:stretch>
            <a:fillRect/>
          </a:stretch>
        </p:blipFill>
        <p:spPr>
          <a:xfrm>
            <a:off x="7334242" y="1371599"/>
            <a:ext cx="4758505" cy="5319133"/>
          </a:xfrm>
          <a:prstGeom prst="rect">
            <a:avLst/>
          </a:prstGeom>
        </p:spPr>
      </p:pic>
    </p:spTree>
    <p:extLst>
      <p:ext uri="{BB962C8B-B14F-4D97-AF65-F5344CB8AC3E}">
        <p14:creationId xmlns:p14="http://schemas.microsoft.com/office/powerpoint/2010/main" val="240994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15916</TotalTime>
  <Words>5738</Words>
  <Application>Microsoft Office PowerPoint</Application>
  <PresentationFormat>Widescreen</PresentationFormat>
  <Paragraphs>615</Paragraphs>
  <Slides>105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105</vt:i4>
      </vt:variant>
    </vt:vector>
  </HeadingPairs>
  <TitlesOfParts>
    <vt:vector size="119" baseType="lpstr">
      <vt:lpstr>__Source_Sans_Pro_fa6df0</vt:lpstr>
      <vt:lpstr>-apple-system</vt:lpstr>
      <vt:lpstr>Arial</vt:lpstr>
      <vt:lpstr>Calibri</vt:lpstr>
      <vt:lpstr>Calibri Light</vt:lpstr>
      <vt:lpstr>Google Sans</vt:lpstr>
      <vt:lpstr>KaTeX_Main</vt:lpstr>
      <vt:lpstr>Mulish</vt:lpstr>
      <vt:lpstr>Nunito</vt:lpstr>
      <vt:lpstr>Open Sans</vt:lpstr>
      <vt:lpstr>Roboto</vt:lpstr>
      <vt:lpstr>Source Sans 3</vt:lpstr>
      <vt:lpstr>Wingdings</vt:lpstr>
      <vt:lpstr>Office Theme</vt:lpstr>
      <vt:lpstr>Unit I [Heaps (Priority Queues) ]</vt:lpstr>
      <vt:lpstr>HEAP : Insertion</vt:lpstr>
      <vt:lpstr>Deletion</vt:lpstr>
      <vt:lpstr>Array representation of binary heap</vt:lpstr>
      <vt:lpstr>Creation of heap tree concept</vt:lpstr>
      <vt:lpstr>Heap sort</vt:lpstr>
      <vt:lpstr>Task</vt:lpstr>
      <vt:lpstr>Sort a nearly sorted (or K sorted) array</vt:lpstr>
      <vt:lpstr>Task</vt:lpstr>
      <vt:lpstr>Connect n ropes with minimum cost</vt:lpstr>
      <vt:lpstr>Connect n ropes with minimum cost contd…</vt:lpstr>
      <vt:lpstr>contd…</vt:lpstr>
      <vt:lpstr>Link to practise problem related to the topic</vt:lpstr>
      <vt:lpstr>Unit II [Disjoint Set Union]</vt:lpstr>
      <vt:lpstr>2. Union-Find algorithm</vt:lpstr>
      <vt:lpstr>Operations on Disjoint Set Data Structures:</vt:lpstr>
      <vt:lpstr>PowerPoint Presentation</vt:lpstr>
      <vt:lpstr>PowerPoint Presentation</vt:lpstr>
      <vt:lpstr>PowerPoint Presentation</vt:lpstr>
      <vt:lpstr>PowerPoint Presentation</vt:lpstr>
      <vt:lpstr>2.1 Union by Rank</vt:lpstr>
      <vt:lpstr>2.3 Path Compression</vt:lpstr>
      <vt:lpstr>Applications</vt:lpstr>
      <vt:lpstr>Resource and Practice/Task</vt:lpstr>
      <vt:lpstr>PowerPoint Presentation</vt:lpstr>
      <vt:lpstr>Unit III [Binary trees]</vt:lpstr>
      <vt:lpstr>Types of Binary Tree</vt:lpstr>
      <vt:lpstr>PowerPoint Presentation</vt:lpstr>
      <vt:lpstr>PowerPoint Presentation</vt:lpstr>
      <vt:lpstr>PowerPoint Presentation</vt:lpstr>
      <vt:lpstr>PowerPoint Presentation</vt:lpstr>
      <vt:lpstr>PowerPoint Presentation</vt:lpstr>
      <vt:lpstr>PowerPoint Presentation</vt:lpstr>
      <vt:lpstr>Insertion in a tree</vt:lpstr>
      <vt:lpstr>PowerPoint Presentation</vt:lpstr>
      <vt:lpstr>Deletion in a Binary Tree</vt:lpstr>
      <vt:lpstr>PowerPoint Presentation</vt:lpstr>
      <vt:lpstr>Tree traversals [Task]</vt:lpstr>
      <vt:lpstr>PowerPoint Presentation</vt:lpstr>
      <vt:lpstr>PowerPoint Presentation</vt:lpstr>
      <vt:lpstr>PowerPoint Presentation</vt:lpstr>
      <vt:lpstr>PowerPoint Presentation</vt:lpstr>
      <vt:lpstr>PowerPoint Presentation</vt:lpstr>
      <vt:lpstr>PowerPoint Presentation</vt:lpstr>
      <vt:lpstr>Inorder traversal without recursion</vt:lpstr>
      <vt:lpstr>PowerPoint Presentation</vt:lpstr>
      <vt:lpstr>PowerPoint Presentation</vt:lpstr>
      <vt:lpstr>Print Postorder traversal from given Inorder and Preorder traversals</vt:lpstr>
      <vt:lpstr>PowerPoint Presentation</vt:lpstr>
      <vt:lpstr>PowerPoint Presentation</vt:lpstr>
      <vt:lpstr>Level Order Tree Traversal </vt:lpstr>
      <vt:lpstr>Unit IV  [Problems based on Binary Trees]</vt:lpstr>
      <vt:lpstr>4.1 Diameter of a tree</vt:lpstr>
      <vt:lpstr>PowerPoint Presentation</vt:lpstr>
      <vt:lpstr>PowerPoint Presentation</vt:lpstr>
      <vt:lpstr>4.2 Populate Inorder Successor for all nodes</vt:lpstr>
      <vt:lpstr>https://www.geeksforgeeks.org/inorder-succesor-node-binary-tree/ </vt:lpstr>
      <vt:lpstr>4.3 Find n-th node of inorder traversal</vt:lpstr>
      <vt:lpstr>4.4 Level Order traversal in spiral form</vt:lpstr>
      <vt:lpstr>PowerPoint Presentation</vt:lpstr>
      <vt:lpstr>PowerPoint Presentation</vt:lpstr>
      <vt:lpstr>Finding Lowest Common Ancestors [LCA]</vt:lpstr>
      <vt:lpstr>The steps to Follow:</vt:lpstr>
      <vt:lpstr>PowerPoint Presentation</vt:lpstr>
      <vt:lpstr>Sum of nodes in a binary tree having only the left child nodes</vt:lpstr>
      <vt:lpstr>PowerPoint Presentation</vt:lpstr>
      <vt:lpstr>Unit V [Graph algorithms]</vt:lpstr>
      <vt:lpstr>Graph and its representations</vt:lpstr>
      <vt:lpstr>Breadth First Traversal for a Graph</vt:lpstr>
      <vt:lpstr>BFS: Steps</vt:lpstr>
      <vt:lpstr>PowerPoint Presentation</vt:lpstr>
      <vt:lpstr>Online Task</vt:lpstr>
      <vt:lpstr>Depth First Traversal for a Graph</vt:lpstr>
      <vt:lpstr>PowerPoint Presentation</vt:lpstr>
      <vt:lpstr>PowerPoint Presentation</vt:lpstr>
      <vt:lpstr>Eulerian path and circuit</vt:lpstr>
      <vt:lpstr>Eulerian path for an undirected graph</vt:lpstr>
      <vt:lpstr>The process to Find the Path:  </vt:lpstr>
      <vt:lpstr>Eulerian Path for an Undirected Graph</vt:lpstr>
      <vt:lpstr>PowerPoint Presentation</vt:lpstr>
      <vt:lpstr>Eulerian Circuit for an Undirected Graph</vt:lpstr>
      <vt:lpstr>PowerPoint Presentation</vt:lpstr>
      <vt:lpstr>Hamiltonian Path in an Undirected Graph</vt:lpstr>
      <vt:lpstr>PowerPoint Presentation</vt:lpstr>
      <vt:lpstr>PowerPoint Presentation</vt:lpstr>
      <vt:lpstr>PowerPoint Presentation</vt:lpstr>
      <vt:lpstr>PowerPoint Presentation</vt:lpstr>
      <vt:lpstr>Unit VI [Problems and algorithms based on Graphs]</vt:lpstr>
      <vt:lpstr>6.1 Distance of nearest cell having 1</vt:lpstr>
      <vt:lpstr>6.2 Dijkstra’s shortest path algorithm</vt:lpstr>
      <vt:lpstr>PowerPoint Presentation</vt:lpstr>
      <vt:lpstr>PowerPoint Presentation</vt:lpstr>
      <vt:lpstr>PowerPoint Presentation</vt:lpstr>
      <vt:lpstr>6.3 Bellman Ford algorithm</vt:lpstr>
      <vt:lpstr>6.4 Minimum Spanning Tree algorithms namely Prim’s algorithm</vt:lpstr>
      <vt:lpstr>6.5 Kruskal algorithm</vt:lpstr>
      <vt:lpstr>6.6 Graph colouring problem</vt:lpstr>
      <vt:lpstr>PowerPoint Presentation</vt:lpstr>
      <vt:lpstr>6.7 Check if graph is bipartite</vt:lpstr>
      <vt:lpstr>6.8 Detect cycle in graph</vt:lpstr>
      <vt:lpstr>6.9 Check if cycle exists between two nodes</vt:lpstr>
      <vt:lpstr>6.10 Strongly Connected Components</vt:lpstr>
      <vt:lpstr>Strongly Connected Components …contd…</vt:lpstr>
      <vt:lpstr>6.11 Shortest path from 1 to n</vt:lpstr>
      <vt:lpstr>6.12 Minimum product spanning 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Singh</dc:creator>
  <cp:lastModifiedBy>Aman Singh</cp:lastModifiedBy>
  <cp:revision>160</cp:revision>
  <dcterms:created xsi:type="dcterms:W3CDTF">2024-07-26T11:04:34Z</dcterms:created>
  <dcterms:modified xsi:type="dcterms:W3CDTF">2024-10-24T06:26:10Z</dcterms:modified>
</cp:coreProperties>
</file>